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7" r:id="rId2"/>
    <p:sldId id="315" r:id="rId3"/>
    <p:sldId id="258" r:id="rId4"/>
    <p:sldId id="321" r:id="rId5"/>
    <p:sldId id="322" r:id="rId6"/>
    <p:sldId id="323" r:id="rId7"/>
    <p:sldId id="259" r:id="rId8"/>
    <p:sldId id="260" r:id="rId9"/>
    <p:sldId id="270" r:id="rId10"/>
    <p:sldId id="269" r:id="rId11"/>
    <p:sldId id="273" r:id="rId12"/>
    <p:sldId id="274" r:id="rId13"/>
    <p:sldId id="271" r:id="rId14"/>
    <p:sldId id="268" r:id="rId15"/>
    <p:sldId id="275" r:id="rId16"/>
    <p:sldId id="301" r:id="rId17"/>
    <p:sldId id="302" r:id="rId18"/>
    <p:sldId id="303" r:id="rId19"/>
    <p:sldId id="304" r:id="rId20"/>
    <p:sldId id="305" r:id="rId21"/>
    <p:sldId id="306" r:id="rId22"/>
    <p:sldId id="283" r:id="rId23"/>
    <p:sldId id="282" r:id="rId24"/>
    <p:sldId id="307" r:id="rId25"/>
    <p:sldId id="316" r:id="rId26"/>
    <p:sldId id="324" r:id="rId27"/>
    <p:sldId id="317" r:id="rId28"/>
    <p:sldId id="286" r:id="rId29"/>
    <p:sldId id="308" r:id="rId30"/>
    <p:sldId id="309" r:id="rId31"/>
    <p:sldId id="318" r:id="rId32"/>
    <p:sldId id="310" r:id="rId33"/>
    <p:sldId id="319" r:id="rId34"/>
    <p:sldId id="279" r:id="rId35"/>
    <p:sldId id="291" r:id="rId36"/>
    <p:sldId id="293" r:id="rId37"/>
    <p:sldId id="313" r:id="rId38"/>
    <p:sldId id="292" r:id="rId39"/>
    <p:sldId id="312" r:id="rId40"/>
    <p:sldId id="311" r:id="rId41"/>
    <p:sldId id="277" r:id="rId42"/>
    <p:sldId id="325" r:id="rId43"/>
    <p:sldId id="265" r:id="rId44"/>
    <p:sldId id="266" r:id="rId45"/>
    <p:sldId id="262" r:id="rId46"/>
    <p:sldId id="263" r:id="rId47"/>
    <p:sldId id="26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F84DC-84F2-4F70-B2D3-22B808D76236}" type="datetimeFigureOut">
              <a:rPr lang="en-GB" smtClean="0"/>
              <a:t>17/05/2025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4382C5-A4C7-46B0-A9DD-B33DF9DF8192}" type="slidenum">
              <a:rPr lang="en-GB" smtClean="0"/>
              <a:t>‹#›</a:t>
            </a:fld>
            <a:endParaRPr lang="en-GB"/>
          </a:p>
        </p:txBody>
      </p:sp>
    </p:spTree>
    <p:extLst>
      <p:ext uri="{BB962C8B-B14F-4D97-AF65-F5344CB8AC3E}">
        <p14:creationId xmlns:p14="http://schemas.microsoft.com/office/powerpoint/2010/main" val="257652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BA054B9C-46D8-1DFC-AABA-28903D0B57C5}"/>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929C2C94-0141-6620-B83D-BDA963138A8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C7B50706-2756-2D9F-23F6-382DF90D62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590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FC1A7373-EC6F-AAF8-5D96-1A8C33FAF7F6}"/>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CFD24014-C566-2D34-8456-05D717906F8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39B92ABA-7480-6516-E933-9C6295A87E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44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A0C61733-4DD0-3BBC-D955-7C096993B44E}"/>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DEAE7540-F66F-89C9-E351-7B509FA2526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F73BFF54-1275-2B66-BD80-C6743ECFEB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416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414793E2-A0D0-21DC-EA7F-1EDCA09C7385}"/>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B73792F5-0946-5666-8B8C-42D81921A7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9CD6CB33-BCD8-F364-3315-A4CDBFBE35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456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F5DD657A-B307-69D0-2F86-CA7C21F5B284}"/>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FB3BAAD8-C5DE-4249-0FA2-A425662732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5EF686BC-2BD7-B44A-8993-6A00EFE90C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6713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B00734C-FF8B-013B-B1C4-9477B0428966}"/>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6AA1067E-9200-CE08-AC9D-DF14E967033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89FCA5A6-BE5B-CEA4-427F-758AD4D7F7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344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39573D64-A2BD-0217-7AFF-7B6E304CED4D}"/>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640DB532-1F72-08B0-E9FB-10C5098C561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3F1652B9-5E51-4386-A068-8D21CF03C0A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760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3A06D184-FB3A-0E22-4431-D8F79C542199}"/>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A73DD91A-0809-E3FF-23EF-4C93146803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53CFEEF0-E4F3-94B2-1042-FF97A2A272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52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2758C263-E342-D26F-8345-F3FCA55DBA29}"/>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9880DD23-65F7-30D5-2A39-6E8ACBF1E4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8CE38A18-8FD2-A36B-9859-E196427F73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921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9CABC530-0F5D-74CE-5E07-2BBD7A0D19BE}"/>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9A000DFB-6E99-9B6E-8F37-A92C0CD645F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9C3283D3-4FE8-6BF2-B415-E3D7B5F901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045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8BE442E4-C3DA-C8D6-7E0D-4007FDCC697B}"/>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BB9779D1-E143-5A93-FE19-26260291FD3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6AA83F0D-9232-2D97-BAF0-8E55303C0A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699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7F91ED57-2693-23FE-C876-9795AAB09A9E}"/>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84AA6C5B-A06D-6C14-6C9C-C1344A35889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57438F89-5402-7F7A-536D-98FB7BE49F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860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21D5FB04-8648-0F3D-60B2-21AA57AB8DEF}"/>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BC7F39A3-96C6-2930-3995-322BCACBDEE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FDF54D34-DF51-7EA4-1AB0-7F3505873F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941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B039B7F3-CE8D-DF2A-E0B5-442B62356309}"/>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FF320779-27B5-B0F0-3495-BEBBE0ACC9F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6A78EF43-1AB3-F94D-F14B-293DAB9645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040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13AAD52D-E8DA-0CEF-7E82-3BE60317A022}"/>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BFE10C89-D271-0FCB-CC3E-B199011BDA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AC3EBBE9-FCDE-510E-D2E9-7CFC80291C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683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13AAD52D-E8DA-0CEF-7E82-3BE60317A022}"/>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BFE10C89-D271-0FCB-CC3E-B199011BDA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3" name="Google Shape;143;p5:notes">
            <a:extLst>
              <a:ext uri="{FF2B5EF4-FFF2-40B4-BE49-F238E27FC236}">
                <a16:creationId xmlns:a16="http://schemas.microsoft.com/office/drawing/2014/main" id="{AC3EBBE9-FCDE-510E-D2E9-7CFC80291C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683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FB943407-6142-F673-6BB4-E8162A273150}"/>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6C6BAFF7-96A0-5CFA-55C7-DBBE7F06AC0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2E41D277-8CF8-D08C-B0F7-50DE59551D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9403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BFF0C917-91A9-129C-6DFA-E22E45F0F917}"/>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4E74236E-7746-5D29-6CFB-C6EA44F5752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B71D6DEF-83F6-5F9F-8D8E-766D2C9CEC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850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D156A4B1-91E1-23C6-1969-028272F10B26}"/>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98608BEE-9037-A173-390F-2A7C88FF875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94DD0BE6-D654-667B-FD24-868685DD48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214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8BE19736-EB0E-6AF5-A76A-680B77DDBD82}"/>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A686FF18-0307-B52C-6993-CE05BAB13C1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667B4843-FE0E-00B5-503B-1CD8785C3A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05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D22F702-DAC7-3D61-EF7B-3B0C19429C67}"/>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B13EF2D4-9F63-EE80-81EC-C52FFA58C1A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EF22BA48-CB02-3505-F44E-F714A423B7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051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18E6ED5-7A92-CA64-C2B6-687F2B27D685}"/>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D5A0D976-16EE-EB4D-934F-6061A27D48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76F58493-8A75-39B6-FE6C-B0FEBEC5CA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713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CED7D81A-6FDE-20C9-287D-0384526C5728}"/>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9C842CC7-FDD1-7CE9-CED2-62E8127F40D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750D3C98-7361-519D-8EAD-513B1E2F87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047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265A4ADF-A349-6FB0-6929-8A2D07FDF289}"/>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0DEEF76D-F131-42E9-4F0F-48EAE28B65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46D7F0F8-9FF8-CD78-AFBE-87A5E39962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182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7EBE0BDE-11BB-A29F-8D09-F2BFD2DBCBD4}"/>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A7E9073E-9DA8-5CA7-9491-F8046FF926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232591A7-B3D1-9015-149B-8EDE69464C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59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8C4A9C2-9C5D-07A0-3963-9670B2F4FD2B}"/>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2FCCFF52-CB9F-2D5B-44E7-7686F092CE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368B2382-6FC8-E4FE-C034-ED2AAC59E7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9818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851BAC06-67A2-EDBF-21BE-456EEB5B6DBB}"/>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A9412908-0B99-F65E-C2D6-2B024994F19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67A2607B-2C62-33AD-0DDE-1BBD2350C1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578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CC9D461A-2BA0-A96A-59BC-8CCEA91383B2}"/>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3A734C5E-FA9E-F020-337A-FB1D529FFC4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3432C3D0-CC1C-ADD3-43EF-FCC73025FF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8585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53B382EF-15E3-2C34-314E-E5264BB8A457}"/>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0392E40B-D759-2510-DE65-0381831586D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3857F8E8-C0CD-2B9E-B3E2-4B1FA3D6C7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954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D9601B0E-2BCE-0C20-18CE-408F29969A99}"/>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C33F3EA8-9FB2-1F15-7503-204E12AECD2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DD3F9C33-7BAA-4B89-030C-9A9C84C0BC7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22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8" name="Google Shape;1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a:extLst>
            <a:ext uri="{FF2B5EF4-FFF2-40B4-BE49-F238E27FC236}">
              <a16:creationId xmlns:a16="http://schemas.microsoft.com/office/drawing/2014/main" id="{4F9B0088-9DF3-BE7E-A092-525D210F5330}"/>
            </a:ext>
          </a:extLst>
        </p:cNvPr>
        <p:cNvGrpSpPr/>
        <p:nvPr/>
      </p:nvGrpSpPr>
      <p:grpSpPr>
        <a:xfrm>
          <a:off x="0" y="0"/>
          <a:ext cx="0" cy="0"/>
          <a:chOff x="0" y="0"/>
          <a:chExt cx="0" cy="0"/>
        </a:xfrm>
      </p:grpSpPr>
      <p:sp>
        <p:nvSpPr>
          <p:cNvPr id="157" name="Google Shape;157;p6:notes">
            <a:extLst>
              <a:ext uri="{FF2B5EF4-FFF2-40B4-BE49-F238E27FC236}">
                <a16:creationId xmlns:a16="http://schemas.microsoft.com/office/drawing/2014/main" id="{B07CDB02-8586-01BC-ED51-DBBA2D42EE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a:extLst>
              <a:ext uri="{FF2B5EF4-FFF2-40B4-BE49-F238E27FC236}">
                <a16:creationId xmlns:a16="http://schemas.microsoft.com/office/drawing/2014/main" id="{06E1289B-38AD-79D4-A427-3B6BE71D39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245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9" name="Google Shape;1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2" name="Google Shape;2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20BD3521-D013-41D2-E90D-205F505A72D3}"/>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8A065BD6-14EB-A0B2-76C5-660598ECF7D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06E43DAE-7F48-BE6F-90E3-DCA689801B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581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A26E3311-9C8A-BC48-21B8-60C81B6DA8EC}"/>
            </a:ext>
          </a:extLst>
        </p:cNvPr>
        <p:cNvGrpSpPr/>
        <p:nvPr/>
      </p:nvGrpSpPr>
      <p:grpSpPr>
        <a:xfrm>
          <a:off x="0" y="0"/>
          <a:ext cx="0" cy="0"/>
          <a:chOff x="0" y="0"/>
          <a:chExt cx="0" cy="0"/>
        </a:xfrm>
      </p:grpSpPr>
      <p:sp>
        <p:nvSpPr>
          <p:cNvPr id="142" name="Google Shape;142;p5:notes">
            <a:extLst>
              <a:ext uri="{FF2B5EF4-FFF2-40B4-BE49-F238E27FC236}">
                <a16:creationId xmlns:a16="http://schemas.microsoft.com/office/drawing/2014/main" id="{24A74A3F-6296-5FE1-65F2-7415E55E7C6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5:notes">
            <a:extLst>
              <a:ext uri="{FF2B5EF4-FFF2-40B4-BE49-F238E27FC236}">
                <a16:creationId xmlns:a16="http://schemas.microsoft.com/office/drawing/2014/main" id="{D11D56F9-3B31-69B2-6150-81CBC9E9EA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68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CE203-30E7-1383-A111-D24F67C76C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491B428-6D1D-EE2D-1171-8DDBA4D09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C9CE5B2-99EF-47DD-CA62-3272758C3068}"/>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5" name="Footer Placeholder 4">
            <a:extLst>
              <a:ext uri="{FF2B5EF4-FFF2-40B4-BE49-F238E27FC236}">
                <a16:creationId xmlns:a16="http://schemas.microsoft.com/office/drawing/2014/main" id="{888351A9-FA59-0CF8-39A2-1BA9A88D43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86C0AF-00A8-B2D6-C20B-A1F320192666}"/>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37353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A01F-3F22-5BB2-273C-58BE62FD2A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26516F-7EC3-5483-7EFF-903C28E5A0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F1B0B2-56D6-6795-4580-DA5DBDE41738}"/>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5" name="Footer Placeholder 4">
            <a:extLst>
              <a:ext uri="{FF2B5EF4-FFF2-40B4-BE49-F238E27FC236}">
                <a16:creationId xmlns:a16="http://schemas.microsoft.com/office/drawing/2014/main" id="{6D626B02-0522-988F-3875-D998E2B8B9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072BD7-4C73-DA04-4B1D-FAF2D580586E}"/>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603952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27318B-D6E3-AFF8-95B6-D585F81B25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32DBAA-9A38-FAF2-FFB7-26CD446C37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78854C-80FC-9F88-13F5-BEB2F2AAD95B}"/>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5" name="Footer Placeholder 4">
            <a:extLst>
              <a:ext uri="{FF2B5EF4-FFF2-40B4-BE49-F238E27FC236}">
                <a16:creationId xmlns:a16="http://schemas.microsoft.com/office/drawing/2014/main" id="{794277EC-0F3A-3268-72AA-434F2F2FBC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C91DE4-7DB7-15DF-0569-02F56FD1947E}"/>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3298978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4D00-CBB5-EB61-2DB3-ECDEC8CDBA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9807AC-EA98-155E-AA75-3604426BDE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E898E3-320D-1615-72CF-D757F98C0890}"/>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5" name="Footer Placeholder 4">
            <a:extLst>
              <a:ext uri="{FF2B5EF4-FFF2-40B4-BE49-F238E27FC236}">
                <a16:creationId xmlns:a16="http://schemas.microsoft.com/office/drawing/2014/main" id="{F8F8B11E-D37E-A74D-2E2E-900B57FF2F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306DAA-DE61-43F4-8871-793C994F97E0}"/>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412577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F48FB-4F6B-BB43-9B41-B1D34DB4F7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1FAD711-8E51-E73A-98D8-C665049B84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46A32C-3718-2A50-0AE7-45BA2FC3C013}"/>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5" name="Footer Placeholder 4">
            <a:extLst>
              <a:ext uri="{FF2B5EF4-FFF2-40B4-BE49-F238E27FC236}">
                <a16:creationId xmlns:a16="http://schemas.microsoft.com/office/drawing/2014/main" id="{FC66BB1C-8F42-C41B-2835-422D841DC0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61677F-043F-4BE5-B829-FC115C068B01}"/>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84243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8ED2-6D50-35CC-A5C3-1E7BB8DD0C5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72B99B-F4CF-7584-8834-93F44D2F0E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655051C-5BA2-2B9F-4B76-125A0576A8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E70A2E6-19AA-320A-9E59-EFC5418AF406}"/>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6" name="Footer Placeholder 5">
            <a:extLst>
              <a:ext uri="{FF2B5EF4-FFF2-40B4-BE49-F238E27FC236}">
                <a16:creationId xmlns:a16="http://schemas.microsoft.com/office/drawing/2014/main" id="{348DA826-3F8A-5AE2-20E2-0771C5E044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E84151-12AC-20A9-87D9-A67A54A70A05}"/>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2105336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D5A8-08AF-2130-E995-769B7EF1D18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0D36EBD-9610-04FC-6384-6A68E8FFE7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CA297D-2BBD-B7BE-4BC5-88973D485E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07EFFC-B080-6BC5-9ED5-481F446A7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4B5961-8A83-4193-52C6-4E4540556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5F86EDE-4DB8-5E6B-7303-081AE025FFCB}"/>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8" name="Footer Placeholder 7">
            <a:extLst>
              <a:ext uri="{FF2B5EF4-FFF2-40B4-BE49-F238E27FC236}">
                <a16:creationId xmlns:a16="http://schemas.microsoft.com/office/drawing/2014/main" id="{D130656F-396E-0A3D-7B10-8DABF44048D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1C262A3-B854-95BE-E88C-0E2C4C81321B}"/>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844120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48579-9264-27AF-9EF3-35354ACD03B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880702E-AAAD-F619-3F87-B57AB287250D}"/>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4" name="Footer Placeholder 3">
            <a:extLst>
              <a:ext uri="{FF2B5EF4-FFF2-40B4-BE49-F238E27FC236}">
                <a16:creationId xmlns:a16="http://schemas.microsoft.com/office/drawing/2014/main" id="{10777F8C-83E6-6A08-A68D-B692CE5330B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9AE832C-6E7A-E50B-F755-4F46DCE0B295}"/>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398683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40D682-5AA5-2E6F-981D-FF8209072979}"/>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3" name="Footer Placeholder 2">
            <a:extLst>
              <a:ext uri="{FF2B5EF4-FFF2-40B4-BE49-F238E27FC236}">
                <a16:creationId xmlns:a16="http://schemas.microsoft.com/office/drawing/2014/main" id="{2CEE9112-E174-6359-38CC-E2684B29E7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2142080-41BB-2308-77F0-75F324C81E30}"/>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327611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2D24-605A-EE0F-572A-1C71D86965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433AC3-71D3-414C-9062-8CC6026BB7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82309A6-D801-813B-FEA9-13ABE481D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5CCC15-9461-8124-41B0-6C3B8EC45DAA}"/>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6" name="Footer Placeholder 5">
            <a:extLst>
              <a:ext uri="{FF2B5EF4-FFF2-40B4-BE49-F238E27FC236}">
                <a16:creationId xmlns:a16="http://schemas.microsoft.com/office/drawing/2014/main" id="{E2E43FB9-AC15-B7F3-BF31-B631B54B24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5025AA-7504-290F-DAD1-995E668C1521}"/>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1527925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E176-E3B6-7A32-3E6B-487237A1C5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941608D-CD6C-EEC4-A335-0CB14EA697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BB62A7C-928F-D76D-BFDC-CF327C341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4A3696-9EBF-9A14-57D6-333A0DC75A53}"/>
              </a:ext>
            </a:extLst>
          </p:cNvPr>
          <p:cNvSpPr>
            <a:spLocks noGrp="1"/>
          </p:cNvSpPr>
          <p:nvPr>
            <p:ph type="dt" sz="half" idx="10"/>
          </p:nvPr>
        </p:nvSpPr>
        <p:spPr/>
        <p:txBody>
          <a:bodyPr/>
          <a:lstStyle/>
          <a:p>
            <a:fld id="{D21AEC10-2AC6-473A-B51A-206A5510A3BF}" type="datetimeFigureOut">
              <a:rPr lang="en-GB" smtClean="0"/>
              <a:t>17/05/2025</a:t>
            </a:fld>
            <a:endParaRPr lang="en-GB"/>
          </a:p>
        </p:txBody>
      </p:sp>
      <p:sp>
        <p:nvSpPr>
          <p:cNvPr id="6" name="Footer Placeholder 5">
            <a:extLst>
              <a:ext uri="{FF2B5EF4-FFF2-40B4-BE49-F238E27FC236}">
                <a16:creationId xmlns:a16="http://schemas.microsoft.com/office/drawing/2014/main" id="{C24F4FAF-637F-DAD2-2C30-6A3242E29E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B7E880-8462-0CFE-BD1C-A804CC9BCCF6}"/>
              </a:ext>
            </a:extLst>
          </p:cNvPr>
          <p:cNvSpPr>
            <a:spLocks noGrp="1"/>
          </p:cNvSpPr>
          <p:nvPr>
            <p:ph type="sldNum" sz="quarter" idx="12"/>
          </p:nvPr>
        </p:nvSpPr>
        <p:spPr/>
        <p:txBody>
          <a:bodyPr/>
          <a:lstStyle/>
          <a:p>
            <a:fld id="{AF54E864-13A0-490D-B809-3AC31977E76A}" type="slidenum">
              <a:rPr lang="en-GB" smtClean="0"/>
              <a:t>‹#›</a:t>
            </a:fld>
            <a:endParaRPr lang="en-GB"/>
          </a:p>
        </p:txBody>
      </p:sp>
    </p:spTree>
    <p:extLst>
      <p:ext uri="{BB962C8B-B14F-4D97-AF65-F5344CB8AC3E}">
        <p14:creationId xmlns:p14="http://schemas.microsoft.com/office/powerpoint/2010/main" val="3791751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B15D37-AFB4-E12A-8396-2F45F30C6C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F99BDF-88AB-153A-4B44-D702FD98A0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03C57B-8A34-90CA-7B37-8D5E79CF57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1AEC10-2AC6-473A-B51A-206A5510A3BF}" type="datetimeFigureOut">
              <a:rPr lang="en-GB" smtClean="0"/>
              <a:t>17/05/2025</a:t>
            </a:fld>
            <a:endParaRPr lang="en-GB"/>
          </a:p>
        </p:txBody>
      </p:sp>
      <p:sp>
        <p:nvSpPr>
          <p:cNvPr id="5" name="Footer Placeholder 4">
            <a:extLst>
              <a:ext uri="{FF2B5EF4-FFF2-40B4-BE49-F238E27FC236}">
                <a16:creationId xmlns:a16="http://schemas.microsoft.com/office/drawing/2014/main" id="{32EDBCE2-D84D-7345-7F95-AE49F6D510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8FD4B42E-39EC-FB55-3328-E7A09A8E1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54E864-13A0-490D-B809-3AC31977E76A}" type="slidenum">
              <a:rPr lang="en-GB" smtClean="0"/>
              <a:t>‹#›</a:t>
            </a:fld>
            <a:endParaRPr lang="en-GB"/>
          </a:p>
        </p:txBody>
      </p:sp>
    </p:spTree>
    <p:extLst>
      <p:ext uri="{BB962C8B-B14F-4D97-AF65-F5344CB8AC3E}">
        <p14:creationId xmlns:p14="http://schemas.microsoft.com/office/powerpoint/2010/main" val="482522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tm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tmp"/><Relationship Id="rId5" Type="http://schemas.openxmlformats.org/officeDocument/2006/relationships/hyperlink" Target="https://fr.wikipedia.org/wiki/Microsoft_Excel"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tm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tmp"/><Relationship Id="rId5" Type="http://schemas.openxmlformats.org/officeDocument/2006/relationships/hyperlink" Target="https://fr.wikipedia.org/wiki/Microsoft_Excel"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tmp"/><Relationship Id="rId5" Type="http://schemas.openxmlformats.org/officeDocument/2006/relationships/hyperlink" Target="https://fr.wikipedia.org/wiki/Microsoft_Excel"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tmp"/><Relationship Id="rId5" Type="http://schemas.openxmlformats.org/officeDocument/2006/relationships/hyperlink" Target="https://fr.wikipedia.org/wiki/Microsoft_Excel"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tmp"/><Relationship Id="rId5" Type="http://schemas.openxmlformats.org/officeDocument/2006/relationships/hyperlink" Target="https://fr.wikipedia.org/wiki/Microsoft_Excel"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tmp"/><Relationship Id="rId5" Type="http://schemas.openxmlformats.org/officeDocument/2006/relationships/hyperlink" Target="https://fr.wikipedia.org/wiki/Microsoft_Excel"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flickr.com/photos/xmodulo/14522157584/" TargetMode="External"/><Relationship Id="rId5" Type="http://schemas.openxmlformats.org/officeDocument/2006/relationships/image" Target="../media/image11.jp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flickr.com/photos/xmodulo/14522157584/" TargetMode="External"/><Relationship Id="rId5" Type="http://schemas.openxmlformats.org/officeDocument/2006/relationships/image" Target="../media/image11.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flickr.com/photos/xmodulo/14522157584/" TargetMode="External"/><Relationship Id="rId5" Type="http://schemas.openxmlformats.org/officeDocument/2006/relationships/image" Target="../media/image11.jp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www.flickr.com/photos/xmodulo/14522157584/" TargetMode="External"/><Relationship Id="rId5" Type="http://schemas.openxmlformats.org/officeDocument/2006/relationships/image" Target="../media/image11.jp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www.flickr.com/photos/xmodulo/14522157584/" TargetMode="External"/><Relationship Id="rId5" Type="http://schemas.openxmlformats.org/officeDocument/2006/relationships/image" Target="../media/image11.jp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www.flickr.com/photos/xmodulo/14522157584/" TargetMode="External"/><Relationship Id="rId5" Type="http://schemas.openxmlformats.org/officeDocument/2006/relationships/image" Target="../media/image11.jp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www.flickr.com/photos/xmodulo/14522157584/" TargetMode="External"/><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s://www.flickr.com/photos/xmodulo/14522157584/" TargetMode="External"/><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codewith.mu/en/tutorials/" TargetMode="External"/><Relationship Id="rId5" Type="http://schemas.openxmlformats.org/officeDocument/2006/relationships/image" Target="../media/image12.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codewith.mu/en/tutorials/" TargetMode="External"/><Relationship Id="rId5" Type="http://schemas.openxmlformats.org/officeDocument/2006/relationships/image" Target="../media/image1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codewith.mu/en/tutorials/" TargetMode="External"/><Relationship Id="rId5" Type="http://schemas.openxmlformats.org/officeDocument/2006/relationships/image" Target="../media/image1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codewith.mu/en/tutorials/" TargetMode="External"/><Relationship Id="rId5" Type="http://schemas.openxmlformats.org/officeDocument/2006/relationships/image" Target="../media/image12.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codewith.mu/en/tutorials/" TargetMode="Externa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codewith.mu/en/tutorials/" TargetMode="External"/><Relationship Id="rId5" Type="http://schemas.openxmlformats.org/officeDocument/2006/relationships/image" Target="../media/image12.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codewith.mu/en/tutorials/" TargetMode="External"/><Relationship Id="rId5" Type="http://schemas.openxmlformats.org/officeDocument/2006/relationships/image" Target="../media/image12.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codewith.mu/en/tutorials/" TargetMode="Externa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s://codewith.mu/en/tutorials/" TargetMode="External"/><Relationship Id="rId5" Type="http://schemas.openxmlformats.org/officeDocument/2006/relationships/image" Target="../media/image12.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codewith.mu/en/tutorials/" TargetMode="External"/><Relationship Id="rId5" Type="http://schemas.openxmlformats.org/officeDocument/2006/relationships/image" Target="../media/image12.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5.jp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7.jp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8.png"/><Relationship Id="rId4" Type="http://schemas.microsoft.com/office/2017/06/relationships/model3d" Target="../media/model3d1.glb"/></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Malak-Waheid/Performance-Marketing-Data-Analysi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hyperlink" Target="mailto:marsa55marsa@gmail.com" TargetMode="External"/><Relationship Id="rId5" Type="http://schemas.openxmlformats.org/officeDocument/2006/relationships/image" Target="../media/image49.png"/><Relationship Id="rId4" Type="http://schemas.microsoft.com/office/2017/06/relationships/model3d" Target="../media/model3d2.glb"/></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hyperlink" Target="https://www.flickr.com/photos/xmodulo/14522157584/"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hyperlink" Target="https://fr.wikipedia.org/wiki/Microsoft_Excel"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s://codewith.mu/en/tutorial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tmp"/><Relationship Id="rId5" Type="http://schemas.openxmlformats.org/officeDocument/2006/relationships/hyperlink" Target="https://fr.wikipedia.org/wiki/Microsoft_Exce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tmp"/><Relationship Id="rId5" Type="http://schemas.openxmlformats.org/officeDocument/2006/relationships/hyperlink" Target="https://fr.wikipedia.org/wiki/Microsoft_Excel"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dirty="0"/>
          </a:p>
        </p:txBody>
      </p:sp>
      <p:sp>
        <p:nvSpPr>
          <p:cNvPr id="107" name="Google Shape;107;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110" name="Google Shape;110;p1"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0CB896C4-91E0-CFFA-5834-D28ACE77A1BB}"/>
              </a:ext>
            </a:extLst>
          </p:cNvPr>
          <p:cNvSpPr txBox="1"/>
          <p:nvPr/>
        </p:nvSpPr>
        <p:spPr>
          <a:xfrm>
            <a:off x="976859" y="2105560"/>
            <a:ext cx="9698636" cy="1323439"/>
          </a:xfrm>
          <a:prstGeom prst="rect">
            <a:avLst/>
          </a:prstGeom>
          <a:noFill/>
        </p:spPr>
        <p:txBody>
          <a:bodyPr wrap="square" rtlCol="0">
            <a:spAutoFit/>
          </a:bodyPr>
          <a:lstStyle/>
          <a:p>
            <a:r>
              <a:rPr lang="en-US" sz="8000" dirty="0">
                <a:solidFill>
                  <a:schemeClr val="tx1"/>
                </a:solidFill>
                <a:latin typeface="Gill Sans Ultra Bold" panose="020B0A02020104020203" pitchFamily="34" charset="0"/>
                <a:cs typeface="Dreaming Outloud Script Pro" panose="03050502040304050704" pitchFamily="66" charset="0"/>
              </a:rPr>
              <a:t>MARKETING</a:t>
            </a:r>
          </a:p>
        </p:txBody>
      </p:sp>
      <p:sp>
        <p:nvSpPr>
          <p:cNvPr id="3" name="TextBox 2">
            <a:extLst>
              <a:ext uri="{FF2B5EF4-FFF2-40B4-BE49-F238E27FC236}">
                <a16:creationId xmlns:a16="http://schemas.microsoft.com/office/drawing/2014/main" id="{43BD412E-816A-9F3B-23A5-8BE4AE1819AE}"/>
              </a:ext>
            </a:extLst>
          </p:cNvPr>
          <p:cNvSpPr txBox="1"/>
          <p:nvPr/>
        </p:nvSpPr>
        <p:spPr>
          <a:xfrm>
            <a:off x="4334690" y="3044279"/>
            <a:ext cx="5833028" cy="769441"/>
          </a:xfrm>
          <a:prstGeom prst="rect">
            <a:avLst/>
          </a:prstGeom>
          <a:noFill/>
        </p:spPr>
        <p:txBody>
          <a:bodyPr wrap="square" rtlCol="0">
            <a:spAutoFit/>
          </a:bodyPr>
          <a:lstStyle/>
          <a:p>
            <a:r>
              <a:rPr lang="en-US" sz="4400" dirty="0">
                <a:latin typeface="Berlin Sans FB Demi" panose="020E0802020502020306" pitchFamily="34" charset="0"/>
              </a:rPr>
              <a:t>PERFORMANCE</a:t>
            </a:r>
          </a:p>
        </p:txBody>
      </p:sp>
      <p:sp>
        <p:nvSpPr>
          <p:cNvPr id="4" name="TextBox 3">
            <a:extLst>
              <a:ext uri="{FF2B5EF4-FFF2-40B4-BE49-F238E27FC236}">
                <a16:creationId xmlns:a16="http://schemas.microsoft.com/office/drawing/2014/main" id="{49640848-D1CC-D7F4-559A-538ACAC0F652}"/>
              </a:ext>
            </a:extLst>
          </p:cNvPr>
          <p:cNvSpPr txBox="1"/>
          <p:nvPr/>
        </p:nvSpPr>
        <p:spPr>
          <a:xfrm>
            <a:off x="7251204" y="3598277"/>
            <a:ext cx="4273062" cy="769441"/>
          </a:xfrm>
          <a:prstGeom prst="rect">
            <a:avLst/>
          </a:prstGeom>
          <a:noFill/>
        </p:spPr>
        <p:txBody>
          <a:bodyPr wrap="square" rtlCol="0">
            <a:spAutoFit/>
          </a:bodyPr>
          <a:lstStyle/>
          <a:p>
            <a:r>
              <a:rPr lang="en-US" sz="4400" dirty="0">
                <a:latin typeface="Berlin Sans FB Demi" panose="020E0802020502020306" pitchFamily="34" charset="0"/>
              </a:rPr>
              <a:t>ANALYSIS</a:t>
            </a:r>
          </a:p>
        </p:txBody>
      </p:sp>
      <p:pic>
        <p:nvPicPr>
          <p:cNvPr id="5" name="Picture 4">
            <a:extLst>
              <a:ext uri="{FF2B5EF4-FFF2-40B4-BE49-F238E27FC236}">
                <a16:creationId xmlns:a16="http://schemas.microsoft.com/office/drawing/2014/main" id="{F9E40FB1-7033-DA7F-130B-A69AE51BB8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1961" y="2105560"/>
            <a:ext cx="1720983" cy="1408078"/>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434EF1A-191D-EE88-C795-19C23842772D}"/>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4BB257AD-C8C1-C85A-EA40-F18CBF80E79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522A1DA9-7D0F-E1A7-DF85-0B82FE28A17D}"/>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48" name="Google Shape;148;p5">
            <a:extLst>
              <a:ext uri="{FF2B5EF4-FFF2-40B4-BE49-F238E27FC236}">
                <a16:creationId xmlns:a16="http://schemas.microsoft.com/office/drawing/2014/main" id="{C0FCF8E2-EE24-695F-BBCB-8411EF8A8F02}"/>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77EA228E-5BE2-57BF-BA0E-77DB0704490A}"/>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F22151E5-9341-6B97-D1FC-675440FC9568}"/>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FE890D8C-1713-8D5A-E856-29454A697D24}"/>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FC463B99-4725-7547-33C4-F564B2FDD5B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0286A5AE-0A78-C96A-14D9-6BA187CF0327}"/>
              </a:ext>
            </a:extLst>
          </p:cNvPr>
          <p:cNvSpPr txBox="1"/>
          <p:nvPr/>
        </p:nvSpPr>
        <p:spPr>
          <a:xfrm>
            <a:off x="436338" y="1844302"/>
            <a:ext cx="5426439" cy="523220"/>
          </a:xfrm>
          <a:prstGeom prst="rect">
            <a:avLst/>
          </a:prstGeom>
          <a:noFill/>
        </p:spPr>
        <p:txBody>
          <a:bodyPr wrap="square" rtlCol="0">
            <a:spAutoFit/>
          </a:bodyPr>
          <a:lstStyle/>
          <a:p>
            <a:r>
              <a:rPr lang="en-US" sz="2800" b="1" dirty="0">
                <a:solidFill>
                  <a:schemeClr val="accent6">
                    <a:lumMod val="50000"/>
                  </a:schemeClr>
                </a:solidFill>
              </a:rPr>
              <a:t>Analysis :</a:t>
            </a:r>
          </a:p>
        </p:txBody>
      </p:sp>
      <p:pic>
        <p:nvPicPr>
          <p:cNvPr id="9" name="Picture 8">
            <a:extLst>
              <a:ext uri="{FF2B5EF4-FFF2-40B4-BE49-F238E27FC236}">
                <a16:creationId xmlns:a16="http://schemas.microsoft.com/office/drawing/2014/main" id="{F157F9B3-4C7B-A2DF-BAD3-30D0327A34D5}"/>
              </a:ext>
            </a:extLst>
          </p:cNvPr>
          <p:cNvPicPr>
            <a:picLocks noChangeAspect="1"/>
          </p:cNvPicPr>
          <p:nvPr/>
        </p:nvPicPr>
        <p:blipFill>
          <a:blip r:embed="rId6"/>
          <a:stretch>
            <a:fillRect/>
          </a:stretch>
        </p:blipFill>
        <p:spPr>
          <a:xfrm>
            <a:off x="6621605" y="1560934"/>
            <a:ext cx="5299824" cy="2165841"/>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FF930F8-2CD7-B65F-A775-E78E40CDAC01}"/>
              </a:ext>
            </a:extLst>
          </p:cNvPr>
          <p:cNvPicPr>
            <a:picLocks noChangeAspect="1"/>
          </p:cNvPicPr>
          <p:nvPr/>
        </p:nvPicPr>
        <p:blipFill>
          <a:blip r:embed="rId7"/>
          <a:stretch>
            <a:fillRect/>
          </a:stretch>
        </p:blipFill>
        <p:spPr>
          <a:xfrm>
            <a:off x="604977" y="3726775"/>
            <a:ext cx="5299824" cy="2354870"/>
          </a:xfrm>
          <a:prstGeom prst="rect">
            <a:avLst/>
          </a:prstGeom>
        </p:spPr>
      </p:pic>
      <p:sp>
        <p:nvSpPr>
          <p:cNvPr id="16" name="TextBox 15">
            <a:extLst>
              <a:ext uri="{FF2B5EF4-FFF2-40B4-BE49-F238E27FC236}">
                <a16:creationId xmlns:a16="http://schemas.microsoft.com/office/drawing/2014/main" id="{1A504CBA-6B5A-58E0-1F60-F49838FD62C0}"/>
              </a:ext>
            </a:extLst>
          </p:cNvPr>
          <p:cNvSpPr txBox="1"/>
          <p:nvPr/>
        </p:nvSpPr>
        <p:spPr>
          <a:xfrm>
            <a:off x="2419416" y="1470751"/>
            <a:ext cx="4107452" cy="2031325"/>
          </a:xfrm>
          <a:prstGeom prst="rect">
            <a:avLst/>
          </a:prstGeom>
          <a:noFill/>
        </p:spPr>
        <p:txBody>
          <a:bodyPr wrap="square" rtlCol="0">
            <a:spAutoFit/>
          </a:bodyPr>
          <a:lstStyle/>
          <a:p>
            <a:endParaRPr lang="en-US" dirty="0"/>
          </a:p>
          <a:p>
            <a:r>
              <a:rPr lang="en-US" dirty="0"/>
              <a:t>Revenue, Budget, ROI by Subscription tier: Pivot table showing Profit, Cost, and ROI per subscription, visualized with a Combo Chart (columns for Profit/Cost, line for ROI).</a:t>
            </a:r>
          </a:p>
          <a:p>
            <a:endParaRPr lang="en-US" dirty="0"/>
          </a:p>
          <a:p>
            <a:r>
              <a:rPr lang="en-US" dirty="0"/>
              <a:t>Clicks and Conversions by common Keywords: Pivot table for Clicks and Conversions of the most common keywords, shown in a Column Chart.</a:t>
            </a:r>
          </a:p>
        </p:txBody>
      </p:sp>
      <p:sp>
        <p:nvSpPr>
          <p:cNvPr id="17" name="TextBox 16">
            <a:extLst>
              <a:ext uri="{FF2B5EF4-FFF2-40B4-BE49-F238E27FC236}">
                <a16:creationId xmlns:a16="http://schemas.microsoft.com/office/drawing/2014/main" id="{F8A3066F-A6F0-64E0-EFE5-532951790FE1}"/>
              </a:ext>
            </a:extLst>
          </p:cNvPr>
          <p:cNvSpPr txBox="1"/>
          <p:nvPr/>
        </p:nvSpPr>
        <p:spPr>
          <a:xfrm>
            <a:off x="6355830" y="4349065"/>
            <a:ext cx="4997970" cy="1384995"/>
          </a:xfrm>
          <a:prstGeom prst="rect">
            <a:avLst/>
          </a:prstGeom>
          <a:noFill/>
        </p:spPr>
        <p:txBody>
          <a:bodyPr wrap="square" rtlCol="0">
            <a:spAutoFit/>
          </a:bodyPr>
          <a:lstStyle/>
          <a:p>
            <a:r>
              <a:rPr lang="en-US" dirty="0"/>
              <a:t>Top 3 Campaigns by Profit and ROI: Pivot table for the top 3 campaigns by Profit and ROI, visualized with a Donut Chart.</a:t>
            </a:r>
          </a:p>
          <a:p>
            <a:endParaRPr lang="en-US" dirty="0"/>
          </a:p>
          <a:p>
            <a:r>
              <a:rPr lang="en-US" dirty="0"/>
              <a:t> Satisfaction Refund by Subscription: Pivot table for Satisfaction Refund per subscription, displayed in a Horizontal Bar Chart.</a:t>
            </a:r>
          </a:p>
        </p:txBody>
      </p:sp>
    </p:spTree>
    <p:extLst>
      <p:ext uri="{BB962C8B-B14F-4D97-AF65-F5344CB8AC3E}">
        <p14:creationId xmlns:p14="http://schemas.microsoft.com/office/powerpoint/2010/main" val="3908935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4E2F5657-1BDF-8C3A-12D0-1AE6CDFD7544}"/>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241C31A5-2A8F-0CF2-9ADC-9D718864400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CCBBA5B3-433C-3EB7-0CC8-EF85C3E7027C}"/>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48" name="Google Shape;148;p5">
            <a:extLst>
              <a:ext uri="{FF2B5EF4-FFF2-40B4-BE49-F238E27FC236}">
                <a16:creationId xmlns:a16="http://schemas.microsoft.com/office/drawing/2014/main" id="{C0CA4DF4-A3F3-3318-052B-3FAA3442A558}"/>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516D2B3-AFA5-4E93-94B4-3C625F0A9CF4}"/>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435C1FAB-FF26-9532-7E61-F54A38FD7B21}"/>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65099B3E-1DC4-8A87-17E6-0E7ADDBE8584}"/>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71FE5FDB-C704-670F-0879-45A923D9254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2B9220C3-8EB4-7960-E0BB-B4DBECD527E1}"/>
              </a:ext>
            </a:extLst>
          </p:cNvPr>
          <p:cNvSpPr txBox="1"/>
          <p:nvPr/>
        </p:nvSpPr>
        <p:spPr>
          <a:xfrm>
            <a:off x="436338" y="1844302"/>
            <a:ext cx="5426439" cy="523220"/>
          </a:xfrm>
          <a:prstGeom prst="rect">
            <a:avLst/>
          </a:prstGeom>
          <a:noFill/>
        </p:spPr>
        <p:txBody>
          <a:bodyPr wrap="square" rtlCol="0">
            <a:spAutoFit/>
          </a:bodyPr>
          <a:lstStyle/>
          <a:p>
            <a:r>
              <a:rPr lang="en-US" sz="2800" b="1" dirty="0">
                <a:solidFill>
                  <a:schemeClr val="accent6">
                    <a:lumMod val="50000"/>
                  </a:schemeClr>
                </a:solidFill>
              </a:rPr>
              <a:t>Analysis :</a:t>
            </a:r>
          </a:p>
        </p:txBody>
      </p:sp>
      <p:pic>
        <p:nvPicPr>
          <p:cNvPr id="7" name="Picture 6" descr="A screenshot of a computer&#10;&#10;AI-generated content may be incorrect.">
            <a:extLst>
              <a:ext uri="{FF2B5EF4-FFF2-40B4-BE49-F238E27FC236}">
                <a16:creationId xmlns:a16="http://schemas.microsoft.com/office/drawing/2014/main" id="{784F4D64-2E40-0764-B629-5BB4FA9FA423}"/>
              </a:ext>
            </a:extLst>
          </p:cNvPr>
          <p:cNvPicPr>
            <a:picLocks noChangeAspect="1"/>
          </p:cNvPicPr>
          <p:nvPr/>
        </p:nvPicPr>
        <p:blipFill>
          <a:blip r:embed="rId6"/>
          <a:stretch>
            <a:fillRect/>
          </a:stretch>
        </p:blipFill>
        <p:spPr>
          <a:xfrm>
            <a:off x="6151929" y="1485053"/>
            <a:ext cx="5716406" cy="2543919"/>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28E742DF-E70B-CC45-84B3-958B5BE4779B}"/>
              </a:ext>
            </a:extLst>
          </p:cNvPr>
          <p:cNvPicPr>
            <a:picLocks noChangeAspect="1"/>
          </p:cNvPicPr>
          <p:nvPr/>
        </p:nvPicPr>
        <p:blipFill>
          <a:blip r:embed="rId7"/>
          <a:stretch>
            <a:fillRect/>
          </a:stretch>
        </p:blipFill>
        <p:spPr>
          <a:xfrm>
            <a:off x="436337" y="3399191"/>
            <a:ext cx="4405485" cy="2712106"/>
          </a:xfrm>
          <a:prstGeom prst="rect">
            <a:avLst/>
          </a:prstGeom>
        </p:spPr>
      </p:pic>
      <p:sp>
        <p:nvSpPr>
          <p:cNvPr id="10" name="TextBox 9">
            <a:extLst>
              <a:ext uri="{FF2B5EF4-FFF2-40B4-BE49-F238E27FC236}">
                <a16:creationId xmlns:a16="http://schemas.microsoft.com/office/drawing/2014/main" id="{B76EDE9E-4F57-25AC-53FB-91BF5FBB4EFA}"/>
              </a:ext>
            </a:extLst>
          </p:cNvPr>
          <p:cNvSpPr txBox="1"/>
          <p:nvPr/>
        </p:nvSpPr>
        <p:spPr>
          <a:xfrm>
            <a:off x="2264809" y="1754294"/>
            <a:ext cx="3686616" cy="1600438"/>
          </a:xfrm>
          <a:prstGeom prst="rect">
            <a:avLst/>
          </a:prstGeom>
          <a:noFill/>
        </p:spPr>
        <p:txBody>
          <a:bodyPr wrap="square" rtlCol="0">
            <a:spAutoFit/>
          </a:bodyPr>
          <a:lstStyle/>
          <a:p>
            <a:r>
              <a:rPr lang="en-US" dirty="0"/>
              <a:t>Top 5 Discounts by Profit and units : Pivot table for the top 5 discounts by Profit and Sales, shown in a Line</a:t>
            </a:r>
          </a:p>
          <a:p>
            <a:endParaRPr lang="en-US" dirty="0"/>
          </a:p>
          <a:p>
            <a:r>
              <a:rPr lang="en-US" dirty="0"/>
              <a:t>Top 3 Bundles/Products by Profit: Pivot table for the top 3 bundles/products by Profit, visualized in a Column Chart.</a:t>
            </a:r>
          </a:p>
        </p:txBody>
      </p:sp>
      <p:sp>
        <p:nvSpPr>
          <p:cNvPr id="11" name="TextBox 10">
            <a:extLst>
              <a:ext uri="{FF2B5EF4-FFF2-40B4-BE49-F238E27FC236}">
                <a16:creationId xmlns:a16="http://schemas.microsoft.com/office/drawing/2014/main" id="{A2835B65-7E3D-7FC4-3238-CEFAF354615F}"/>
              </a:ext>
            </a:extLst>
          </p:cNvPr>
          <p:cNvSpPr txBox="1"/>
          <p:nvPr/>
        </p:nvSpPr>
        <p:spPr>
          <a:xfrm>
            <a:off x="5527597" y="4589304"/>
            <a:ext cx="4114823" cy="738664"/>
          </a:xfrm>
          <a:prstGeom prst="rect">
            <a:avLst/>
          </a:prstGeom>
          <a:noFill/>
        </p:spPr>
        <p:txBody>
          <a:bodyPr wrap="square" rtlCol="0">
            <a:spAutoFit/>
          </a:bodyPr>
          <a:lstStyle/>
          <a:p>
            <a:r>
              <a:rPr lang="en-US" dirty="0"/>
              <a:t>Top 3 Bundle Prices by Clicks and Conversions: Pivot table for the top 3 bundle prices by Clicks and Conversions, displayed in a Line chart</a:t>
            </a:r>
          </a:p>
        </p:txBody>
      </p:sp>
    </p:spTree>
    <p:extLst>
      <p:ext uri="{BB962C8B-B14F-4D97-AF65-F5344CB8AC3E}">
        <p14:creationId xmlns:p14="http://schemas.microsoft.com/office/powerpoint/2010/main" val="209879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C5486153-36E5-C025-39B0-074AD88921FA}"/>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F8CE0F1B-6B71-66EE-8E70-C495DA19E86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D488F515-3561-D44F-D388-7F8A31B1200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48" name="Google Shape;148;p5">
            <a:extLst>
              <a:ext uri="{FF2B5EF4-FFF2-40B4-BE49-F238E27FC236}">
                <a16:creationId xmlns:a16="http://schemas.microsoft.com/office/drawing/2014/main" id="{A5763F27-F001-4E1F-EDB1-23D60D37EA81}"/>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16C444C-4E2F-08A5-304D-9AF33616C620}"/>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19978AC9-4D52-4392-923F-97B98848A121}"/>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8386217A-8D53-6C26-1C78-76FBBB6330BA}"/>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7BC4D7CA-7FE1-B2C8-67C7-B34962768B6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818E8684-2D31-F64A-4A93-4EC7AEBC17D4}"/>
              </a:ext>
            </a:extLst>
          </p:cNvPr>
          <p:cNvSpPr txBox="1"/>
          <p:nvPr/>
        </p:nvSpPr>
        <p:spPr>
          <a:xfrm>
            <a:off x="436338" y="1844302"/>
            <a:ext cx="5426439" cy="523220"/>
          </a:xfrm>
          <a:prstGeom prst="rect">
            <a:avLst/>
          </a:prstGeom>
          <a:noFill/>
        </p:spPr>
        <p:txBody>
          <a:bodyPr wrap="square" rtlCol="0">
            <a:spAutoFit/>
          </a:bodyPr>
          <a:lstStyle/>
          <a:p>
            <a:r>
              <a:rPr lang="en-US" sz="2800" b="1" dirty="0">
                <a:solidFill>
                  <a:schemeClr val="accent6">
                    <a:lumMod val="50000"/>
                  </a:schemeClr>
                </a:solidFill>
              </a:rPr>
              <a:t>Analysis :</a:t>
            </a:r>
          </a:p>
        </p:txBody>
      </p:sp>
      <p:pic>
        <p:nvPicPr>
          <p:cNvPr id="6" name="Picture 5" descr="A screenshot of a computer&#10;&#10;AI-generated content may be incorrect.">
            <a:extLst>
              <a:ext uri="{FF2B5EF4-FFF2-40B4-BE49-F238E27FC236}">
                <a16:creationId xmlns:a16="http://schemas.microsoft.com/office/drawing/2014/main" id="{C5474A5C-7AE4-42C5-C28E-64AEDB7EFB03}"/>
              </a:ext>
            </a:extLst>
          </p:cNvPr>
          <p:cNvPicPr>
            <a:picLocks noChangeAspect="1"/>
          </p:cNvPicPr>
          <p:nvPr/>
        </p:nvPicPr>
        <p:blipFill>
          <a:blip r:embed="rId6"/>
          <a:stretch>
            <a:fillRect/>
          </a:stretch>
        </p:blipFill>
        <p:spPr>
          <a:xfrm>
            <a:off x="803223" y="2968473"/>
            <a:ext cx="10917174" cy="2553056"/>
          </a:xfrm>
          <a:prstGeom prst="rect">
            <a:avLst/>
          </a:prstGeom>
        </p:spPr>
      </p:pic>
      <p:sp>
        <p:nvSpPr>
          <p:cNvPr id="7" name="TextBox 6">
            <a:extLst>
              <a:ext uri="{FF2B5EF4-FFF2-40B4-BE49-F238E27FC236}">
                <a16:creationId xmlns:a16="http://schemas.microsoft.com/office/drawing/2014/main" id="{1DC5A1C5-1DCB-FC4A-40C7-FAF02A51F823}"/>
              </a:ext>
            </a:extLst>
          </p:cNvPr>
          <p:cNvSpPr txBox="1"/>
          <p:nvPr/>
        </p:nvSpPr>
        <p:spPr>
          <a:xfrm>
            <a:off x="2472129" y="1844302"/>
            <a:ext cx="6536960" cy="738664"/>
          </a:xfrm>
          <a:prstGeom prst="rect">
            <a:avLst/>
          </a:prstGeom>
          <a:noFill/>
        </p:spPr>
        <p:txBody>
          <a:bodyPr wrap="square" rtlCol="0">
            <a:spAutoFit/>
          </a:bodyPr>
          <a:lstStyle/>
          <a:p>
            <a:r>
              <a:rPr lang="en-US" dirty="0"/>
              <a:t>You can see the pivot tables of breakdown analysis for revenue breakdown by campaign / sales breakdown by product / cost per conversion / conversion rate/ clicks / ROI </a:t>
            </a:r>
          </a:p>
        </p:txBody>
      </p:sp>
    </p:spTree>
    <p:extLst>
      <p:ext uri="{BB962C8B-B14F-4D97-AF65-F5344CB8AC3E}">
        <p14:creationId xmlns:p14="http://schemas.microsoft.com/office/powerpoint/2010/main" val="941086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579ADE1-C81C-F3BA-50A4-C3C3A2E1DFD4}"/>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7FE63566-C2AC-9913-9F11-35112702DE9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905AB6D9-4503-C658-9BD8-5337D10FAA70}"/>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48" name="Google Shape;148;p5">
            <a:extLst>
              <a:ext uri="{FF2B5EF4-FFF2-40B4-BE49-F238E27FC236}">
                <a16:creationId xmlns:a16="http://schemas.microsoft.com/office/drawing/2014/main" id="{486A6243-3098-C81B-5193-8EDFA71938F8}"/>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C58599B5-D4BC-8942-B0B0-5472A0F0F783}"/>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7A9484E1-8279-B74F-FB4B-B4392D5BE5ED}"/>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D7EFFEF6-E2B0-E567-B107-A08108A3DB59}"/>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EDDC245F-AADE-E995-AF39-521370EFAE3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0158CF71-0C5D-06E5-F4F5-B55540759A29}"/>
              </a:ext>
            </a:extLst>
          </p:cNvPr>
          <p:cNvSpPr txBox="1"/>
          <p:nvPr/>
        </p:nvSpPr>
        <p:spPr>
          <a:xfrm>
            <a:off x="436338" y="1844302"/>
            <a:ext cx="5426439" cy="523220"/>
          </a:xfrm>
          <a:prstGeom prst="rect">
            <a:avLst/>
          </a:prstGeom>
          <a:noFill/>
        </p:spPr>
        <p:txBody>
          <a:bodyPr wrap="square" rtlCol="0">
            <a:spAutoFit/>
          </a:bodyPr>
          <a:lstStyle/>
          <a:p>
            <a:r>
              <a:rPr lang="en-US" sz="2800" b="1" dirty="0">
                <a:solidFill>
                  <a:schemeClr val="accent6">
                    <a:lumMod val="50000"/>
                  </a:schemeClr>
                </a:solidFill>
              </a:rPr>
              <a:t>Analysis :</a:t>
            </a:r>
          </a:p>
        </p:txBody>
      </p:sp>
      <p:pic>
        <p:nvPicPr>
          <p:cNvPr id="10" name="Picture 9" descr="A close-up of a number&#10;&#10;AI-generated content may be incorrect.">
            <a:extLst>
              <a:ext uri="{FF2B5EF4-FFF2-40B4-BE49-F238E27FC236}">
                <a16:creationId xmlns:a16="http://schemas.microsoft.com/office/drawing/2014/main" id="{60676FA9-323E-2A29-8B4B-7D3734A23DCD}"/>
              </a:ext>
            </a:extLst>
          </p:cNvPr>
          <p:cNvPicPr>
            <a:picLocks noChangeAspect="1"/>
          </p:cNvPicPr>
          <p:nvPr/>
        </p:nvPicPr>
        <p:blipFill>
          <a:blip r:embed="rId6"/>
          <a:stretch>
            <a:fillRect/>
          </a:stretch>
        </p:blipFill>
        <p:spPr>
          <a:xfrm>
            <a:off x="2209800" y="3114445"/>
            <a:ext cx="7668695" cy="1829055"/>
          </a:xfrm>
          <a:prstGeom prst="rect">
            <a:avLst/>
          </a:prstGeom>
        </p:spPr>
      </p:pic>
      <p:sp>
        <p:nvSpPr>
          <p:cNvPr id="11" name="TextBox 10">
            <a:extLst>
              <a:ext uri="{FF2B5EF4-FFF2-40B4-BE49-F238E27FC236}">
                <a16:creationId xmlns:a16="http://schemas.microsoft.com/office/drawing/2014/main" id="{C69D9EC7-0673-E281-6A7E-95BB59BA7AC2}"/>
              </a:ext>
            </a:extLst>
          </p:cNvPr>
          <p:cNvSpPr txBox="1"/>
          <p:nvPr/>
        </p:nvSpPr>
        <p:spPr>
          <a:xfrm>
            <a:off x="2624277" y="2038664"/>
            <a:ext cx="6476999" cy="523220"/>
          </a:xfrm>
          <a:prstGeom prst="rect">
            <a:avLst/>
          </a:prstGeom>
          <a:noFill/>
        </p:spPr>
        <p:txBody>
          <a:bodyPr wrap="square" rtlCol="0">
            <a:spAutoFit/>
          </a:bodyPr>
          <a:lstStyle/>
          <a:p>
            <a:pPr marL="285750" indent="-285750">
              <a:buFontTx/>
              <a:buChar char="-"/>
            </a:pPr>
            <a:r>
              <a:rPr lang="en-US" dirty="0"/>
              <a:t>And also you can see the breakdown overall :</a:t>
            </a:r>
          </a:p>
          <a:p>
            <a:pPr marL="285750" indent="-285750">
              <a:buFontTx/>
              <a:buChar char="-"/>
            </a:pPr>
            <a:r>
              <a:rPr lang="en-US" dirty="0"/>
              <a:t>Count of campaigns/ revenues/ budgets/ units / products</a:t>
            </a:r>
          </a:p>
        </p:txBody>
      </p:sp>
    </p:spTree>
    <p:extLst>
      <p:ext uri="{BB962C8B-B14F-4D97-AF65-F5344CB8AC3E}">
        <p14:creationId xmlns:p14="http://schemas.microsoft.com/office/powerpoint/2010/main" val="3197644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E82DA019-3C44-CDE6-190E-5B2B7BADE4C8}"/>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46168A79-08F0-E114-24B1-36E0D33FD15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440EDD99-06CD-582C-E647-EEB9A28F135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48" name="Google Shape;148;p5">
            <a:extLst>
              <a:ext uri="{FF2B5EF4-FFF2-40B4-BE49-F238E27FC236}">
                <a16:creationId xmlns:a16="http://schemas.microsoft.com/office/drawing/2014/main" id="{61B8E767-AA94-EC3B-A5BC-BB187BCB78B1}"/>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0521AE88-0F19-BE7A-F1E0-9B41307C651E}"/>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1CE6DFAD-A5DC-9F55-D541-B48B34013EEF}"/>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4E8F6F37-B2E0-4283-523C-0AE7C669A3B4}"/>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A2B199CD-900E-DA58-C358-899E5F372A6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E15183D5-674E-3F1F-70A7-26A137F219A1}"/>
              </a:ext>
            </a:extLst>
          </p:cNvPr>
          <p:cNvSpPr txBox="1"/>
          <p:nvPr/>
        </p:nvSpPr>
        <p:spPr>
          <a:xfrm>
            <a:off x="578042" y="1855460"/>
            <a:ext cx="5426439" cy="523220"/>
          </a:xfrm>
          <a:prstGeom prst="rect">
            <a:avLst/>
          </a:prstGeom>
          <a:noFill/>
        </p:spPr>
        <p:txBody>
          <a:bodyPr wrap="square" rtlCol="0">
            <a:spAutoFit/>
          </a:bodyPr>
          <a:lstStyle/>
          <a:p>
            <a:r>
              <a:rPr lang="en-US" sz="2800" b="1" dirty="0">
                <a:solidFill>
                  <a:schemeClr val="accent6">
                    <a:lumMod val="50000"/>
                  </a:schemeClr>
                </a:solidFill>
              </a:rPr>
              <a:t>Visualization :</a:t>
            </a:r>
          </a:p>
        </p:txBody>
      </p:sp>
      <p:pic>
        <p:nvPicPr>
          <p:cNvPr id="9" name="Picture 8" descr="A screenshot of a computer&#10;&#10;AI-generated content may be incorrect.">
            <a:extLst>
              <a:ext uri="{FF2B5EF4-FFF2-40B4-BE49-F238E27FC236}">
                <a16:creationId xmlns:a16="http://schemas.microsoft.com/office/drawing/2014/main" id="{AAE93D8F-39AE-84F2-8440-D55511A58261}"/>
              </a:ext>
            </a:extLst>
          </p:cNvPr>
          <p:cNvPicPr>
            <a:picLocks noChangeAspect="1"/>
          </p:cNvPicPr>
          <p:nvPr/>
        </p:nvPicPr>
        <p:blipFill>
          <a:blip r:embed="rId6"/>
          <a:stretch>
            <a:fillRect/>
          </a:stretch>
        </p:blipFill>
        <p:spPr>
          <a:xfrm>
            <a:off x="755934" y="2324313"/>
            <a:ext cx="10680132" cy="3924291"/>
          </a:xfrm>
          <a:prstGeom prst="rect">
            <a:avLst/>
          </a:prstGeom>
        </p:spPr>
      </p:pic>
    </p:spTree>
    <p:extLst>
      <p:ext uri="{BB962C8B-B14F-4D97-AF65-F5344CB8AC3E}">
        <p14:creationId xmlns:p14="http://schemas.microsoft.com/office/powerpoint/2010/main" val="43360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520C2533-C03A-A91B-BF76-198029057AFB}"/>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BCC5FFD2-1B44-ED19-69EB-E857F9771BF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E08AE6F8-B664-9EC5-4457-C4A0C757AD5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48" name="Google Shape;148;p5">
            <a:extLst>
              <a:ext uri="{FF2B5EF4-FFF2-40B4-BE49-F238E27FC236}">
                <a16:creationId xmlns:a16="http://schemas.microsoft.com/office/drawing/2014/main" id="{F2058C8E-8FB2-EE7A-FAB4-7FB23856575D}"/>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4C536A57-E800-C2C5-317B-83E6E77CE2E0}"/>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A206B779-7C97-A922-C3B2-0DBDEE262FAA}"/>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C03112C9-2E24-AD52-C44A-4FE8A9BF60EA}"/>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49663274-715B-17AA-5150-25F9E657C7E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CE450FA8-94E8-8F8B-B4BE-9416CCBD9D79}"/>
              </a:ext>
            </a:extLst>
          </p:cNvPr>
          <p:cNvSpPr txBox="1"/>
          <p:nvPr/>
        </p:nvSpPr>
        <p:spPr>
          <a:xfrm>
            <a:off x="578042" y="1855460"/>
            <a:ext cx="5426439" cy="523220"/>
          </a:xfrm>
          <a:prstGeom prst="rect">
            <a:avLst/>
          </a:prstGeom>
          <a:noFill/>
        </p:spPr>
        <p:txBody>
          <a:bodyPr wrap="square" rtlCol="0">
            <a:spAutoFit/>
          </a:bodyPr>
          <a:lstStyle/>
          <a:p>
            <a:r>
              <a:rPr lang="en-US" sz="2800" b="1" dirty="0">
                <a:solidFill>
                  <a:schemeClr val="accent6">
                    <a:lumMod val="50000"/>
                  </a:schemeClr>
                </a:solidFill>
              </a:rPr>
              <a:t>Visualization :</a:t>
            </a:r>
          </a:p>
        </p:txBody>
      </p:sp>
      <p:pic>
        <p:nvPicPr>
          <p:cNvPr id="8" name="Picture 7" descr="A diagram of a diagram&#10;&#10;AI-generated content may be incorrect.">
            <a:extLst>
              <a:ext uri="{FF2B5EF4-FFF2-40B4-BE49-F238E27FC236}">
                <a16:creationId xmlns:a16="http://schemas.microsoft.com/office/drawing/2014/main" id="{B45DAE77-619F-061C-730F-4950710FE4A4}"/>
              </a:ext>
            </a:extLst>
          </p:cNvPr>
          <p:cNvPicPr>
            <a:picLocks noChangeAspect="1"/>
          </p:cNvPicPr>
          <p:nvPr/>
        </p:nvPicPr>
        <p:blipFill>
          <a:blip r:embed="rId6"/>
          <a:stretch>
            <a:fillRect/>
          </a:stretch>
        </p:blipFill>
        <p:spPr>
          <a:xfrm>
            <a:off x="838200" y="2343311"/>
            <a:ext cx="10763563" cy="3905293"/>
          </a:xfrm>
          <a:prstGeom prst="rect">
            <a:avLst/>
          </a:prstGeom>
        </p:spPr>
      </p:pic>
    </p:spTree>
    <p:extLst>
      <p:ext uri="{BB962C8B-B14F-4D97-AF65-F5344CB8AC3E}">
        <p14:creationId xmlns:p14="http://schemas.microsoft.com/office/powerpoint/2010/main" val="134254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D19CEC9A-FE2D-F511-6C7A-3D8FAF5C8EA6}"/>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937846D7-4646-6CF7-F626-837FAEE2777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BFD1BDD9-1F43-5524-B154-A679B0CCFD5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48" name="Google Shape;148;p5">
            <a:extLst>
              <a:ext uri="{FF2B5EF4-FFF2-40B4-BE49-F238E27FC236}">
                <a16:creationId xmlns:a16="http://schemas.microsoft.com/office/drawing/2014/main" id="{AE9C85C8-5405-5618-B7F7-8D9569ABE36F}"/>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EEB5D0AD-BC45-67AF-D70B-FD4956FE6E98}"/>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0CF764E0-5CDC-4D27-01E1-459F34AA63A4}"/>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DB44244B-1F62-6940-910A-8C34DBB8C610}"/>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CE3F00AA-5E40-D87D-27F4-3C9A5A54DC8D}"/>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DATA RETRIEVAL:</a:t>
            </a:r>
          </a:p>
        </p:txBody>
      </p:sp>
      <p:pic>
        <p:nvPicPr>
          <p:cNvPr id="11" name="Picture 10">
            <a:extLst>
              <a:ext uri="{FF2B5EF4-FFF2-40B4-BE49-F238E27FC236}">
                <a16:creationId xmlns:a16="http://schemas.microsoft.com/office/drawing/2014/main" id="{25A870D8-9856-6C63-38D2-52BA2F253700}"/>
              </a:ext>
            </a:extLst>
          </p:cNvPr>
          <p:cNvPicPr>
            <a:picLocks noChangeAspect="1"/>
          </p:cNvPicPr>
          <p:nvPr/>
        </p:nvPicPr>
        <p:blipFill>
          <a:blip r:embed="rId4"/>
          <a:srcRect/>
          <a:stretch/>
        </p:blipFill>
        <p:spPr>
          <a:xfrm>
            <a:off x="5381469" y="1946025"/>
            <a:ext cx="6586374" cy="31794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EAEC8F4B-D340-CBB1-91E3-892F9E9CD1E3}"/>
              </a:ext>
            </a:extLst>
          </p:cNvPr>
          <p:cNvSpPr txBox="1"/>
          <p:nvPr/>
        </p:nvSpPr>
        <p:spPr>
          <a:xfrm>
            <a:off x="234605" y="2702516"/>
            <a:ext cx="5057804" cy="3108543"/>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Loaded pre-cleaned data from Excel into SQL</a:t>
            </a:r>
          </a:p>
          <a:p>
            <a:pPr marL="285750" indent="-285750">
              <a:buFontTx/>
              <a:buChar char="-"/>
            </a:pPr>
            <a:r>
              <a:rPr lang="en-GB" dirty="0"/>
              <a:t>Verified all columns were imported correctly</a:t>
            </a:r>
          </a:p>
          <a:p>
            <a:pPr marL="285750" indent="-285750">
              <a:buFontTx/>
              <a:buChar char="-"/>
            </a:pPr>
            <a:r>
              <a:rPr lang="en-GB" dirty="0"/>
              <a:t>Confirmed data types matched the cleaned Excel format</a:t>
            </a:r>
          </a:p>
          <a:p>
            <a:pPr marL="285750" indent="-285750">
              <a:buFontTx/>
              <a:buChar char="-"/>
            </a:pPr>
            <a:r>
              <a:rPr lang="en-GB" dirty="0"/>
              <a:t>Verified column data types matched expectations</a:t>
            </a:r>
          </a:p>
          <a:p>
            <a:pPr marL="285750" indent="-285750">
              <a:buFontTx/>
              <a:buChar char="-"/>
            </a:pPr>
            <a:r>
              <a:rPr lang="en-GB" dirty="0"/>
              <a:t>Checked for obvious anomalies</a:t>
            </a:r>
          </a:p>
          <a:p>
            <a:pPr marL="285750" indent="-285750">
              <a:buFontTx/>
              <a:buChar char="-"/>
            </a:pPr>
            <a:endParaRPr lang="en-GB" dirty="0"/>
          </a:p>
          <a:p>
            <a:r>
              <a:rPr lang="en-GB" dirty="0"/>
              <a:t>Key Benefits:</a:t>
            </a:r>
          </a:p>
          <a:p>
            <a:pPr marL="285750" indent="-285750">
              <a:buFontTx/>
              <a:buChar char="-"/>
            </a:pPr>
            <a:r>
              <a:rPr lang="en-GB" dirty="0"/>
              <a:t>Ensured analysis starts with accurate, consistent data</a:t>
            </a:r>
          </a:p>
          <a:p>
            <a:pPr marL="285750" indent="-285750">
              <a:buFontTx/>
              <a:buChar char="-"/>
            </a:pPr>
            <a:r>
              <a:rPr lang="en-GB" dirty="0"/>
              <a:t>Reduced time spent cleaning data within SQL</a:t>
            </a:r>
          </a:p>
          <a:p>
            <a:pPr marL="285750" indent="-285750">
              <a:buFontTx/>
              <a:buChar char="-"/>
            </a:pPr>
            <a:r>
              <a:rPr lang="en-GB" dirty="0"/>
              <a:t>Quick understanding of available data fields</a:t>
            </a:r>
          </a:p>
          <a:p>
            <a:pPr marL="285750" indent="-285750">
              <a:buFontTx/>
              <a:buChar char="-"/>
            </a:pPr>
            <a:r>
              <a:rPr lang="en-GB" dirty="0"/>
              <a:t>Early detection of potential data quality issues</a:t>
            </a:r>
          </a:p>
          <a:p>
            <a:pPr marL="285750" indent="-285750">
              <a:buFontTx/>
              <a:buChar char="-"/>
            </a:pPr>
            <a:endParaRPr lang="en-US" dirty="0"/>
          </a:p>
        </p:txBody>
      </p:sp>
      <p:pic>
        <p:nvPicPr>
          <p:cNvPr id="6" name="Picture 5" descr="A logo of a dolphin&#10;&#10;AI-generated content may be incorrect.">
            <a:extLst>
              <a:ext uri="{FF2B5EF4-FFF2-40B4-BE49-F238E27FC236}">
                <a16:creationId xmlns:a16="http://schemas.microsoft.com/office/drawing/2014/main" id="{83AED556-C318-2F27-FF06-D07D599F5E2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3898301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98D9B36-29C2-7D56-C830-C815FA2D2A46}"/>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36267634-8F73-5757-13A0-2E1248ED42BE}"/>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A725B395-EE06-A143-D41D-D5F03BA76BD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148" name="Google Shape;148;p5">
            <a:extLst>
              <a:ext uri="{FF2B5EF4-FFF2-40B4-BE49-F238E27FC236}">
                <a16:creationId xmlns:a16="http://schemas.microsoft.com/office/drawing/2014/main" id="{309D9412-F9CB-3A40-B7CA-061473178F18}"/>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784ABCC-D8B5-2E62-92AB-11489D7C2A66}"/>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0CB5A035-CD80-1F30-F6BF-5B288A8B73F7}"/>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ADA0D7E7-4FB9-CA6F-3D99-7F71ACA6DCF5}"/>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75BCCABA-F7D7-3FAC-5C4E-0450E80C21AC}"/>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BASIC METRICS :</a:t>
            </a:r>
          </a:p>
        </p:txBody>
      </p:sp>
      <p:pic>
        <p:nvPicPr>
          <p:cNvPr id="11" name="Picture 10">
            <a:extLst>
              <a:ext uri="{FF2B5EF4-FFF2-40B4-BE49-F238E27FC236}">
                <a16:creationId xmlns:a16="http://schemas.microsoft.com/office/drawing/2014/main" id="{4067067D-D9D2-BDA8-9C89-B4C52A16FCFF}"/>
              </a:ext>
            </a:extLst>
          </p:cNvPr>
          <p:cNvPicPr>
            <a:picLocks noChangeAspect="1"/>
          </p:cNvPicPr>
          <p:nvPr/>
        </p:nvPicPr>
        <p:blipFill>
          <a:blip r:embed="rId4"/>
          <a:srcRect/>
          <a:stretch/>
        </p:blipFill>
        <p:spPr>
          <a:xfrm>
            <a:off x="6261370" y="2590715"/>
            <a:ext cx="5421128" cy="16765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Box 11">
            <a:extLst>
              <a:ext uri="{FF2B5EF4-FFF2-40B4-BE49-F238E27FC236}">
                <a16:creationId xmlns:a16="http://schemas.microsoft.com/office/drawing/2014/main" id="{C3B388DF-ACEE-2EB6-52D1-8B9F5493712E}"/>
              </a:ext>
            </a:extLst>
          </p:cNvPr>
          <p:cNvSpPr txBox="1"/>
          <p:nvPr/>
        </p:nvSpPr>
        <p:spPr>
          <a:xfrm>
            <a:off x="234605" y="2702516"/>
            <a:ext cx="5057804" cy="2462213"/>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Calculated foundational KPIs (total campaigns, revenue, budget)</a:t>
            </a:r>
          </a:p>
          <a:p>
            <a:pPr marL="285750" indent="-285750">
              <a:buFontTx/>
              <a:buChar char="-"/>
            </a:pPr>
            <a:r>
              <a:rPr lang="en-GB" dirty="0"/>
              <a:t>Computed averages (conversion rate, ROI, profit margin)</a:t>
            </a:r>
          </a:p>
          <a:p>
            <a:pPr marL="285750" indent="-285750">
              <a:buFontTx/>
              <a:buChar char="-"/>
            </a:pPr>
            <a:endParaRPr lang="en-GB" dirty="0"/>
          </a:p>
          <a:p>
            <a:r>
              <a:rPr lang="en-GB" dirty="0"/>
              <a:t>Key Benefits:</a:t>
            </a:r>
          </a:p>
          <a:p>
            <a:endParaRPr lang="en-GB" dirty="0"/>
          </a:p>
          <a:p>
            <a:pPr marL="285750" indent="-285750">
              <a:buFontTx/>
              <a:buChar char="-"/>
            </a:pPr>
            <a:r>
              <a:rPr lang="en-GB" dirty="0"/>
              <a:t>Established performance benchmarks</a:t>
            </a:r>
          </a:p>
          <a:p>
            <a:pPr marL="285750" indent="-285750">
              <a:buFontTx/>
              <a:buChar char="-"/>
            </a:pPr>
            <a:r>
              <a:rPr lang="en-GB" dirty="0"/>
              <a:t>Identified whether numbers matched business expectations</a:t>
            </a:r>
            <a:endParaRPr lang="en-US" dirty="0"/>
          </a:p>
        </p:txBody>
      </p:sp>
      <p:pic>
        <p:nvPicPr>
          <p:cNvPr id="6" name="Picture 5" descr="A logo of a dolphin&#10;&#10;AI-generated content may be incorrect.">
            <a:extLst>
              <a:ext uri="{FF2B5EF4-FFF2-40B4-BE49-F238E27FC236}">
                <a16:creationId xmlns:a16="http://schemas.microsoft.com/office/drawing/2014/main" id="{0ABF6B22-ED96-CDAA-C9F9-9AD42FAE72F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1434400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3448B85-B627-3E32-09D2-0AF3722595B2}"/>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D02012F1-4420-5196-BC8A-6D3233345F6C}"/>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70F6B388-A39B-8E84-0532-D6CE387CEA17}"/>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48" name="Google Shape;148;p5">
            <a:extLst>
              <a:ext uri="{FF2B5EF4-FFF2-40B4-BE49-F238E27FC236}">
                <a16:creationId xmlns:a16="http://schemas.microsoft.com/office/drawing/2014/main" id="{E78E0708-1398-A9E9-2A7A-C244880B7CB2}"/>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3D9BAD40-EE3A-2EE4-BC91-D3A86F81FF87}"/>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26BB0841-1B86-567E-1B32-96456378E544}"/>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1B38A59E-F7F4-437E-FD20-3680C221765A}"/>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B43FDEED-428B-480A-94EE-C8E8C20355E1}"/>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SEGMENT ANALYSIS :</a:t>
            </a:r>
          </a:p>
        </p:txBody>
      </p:sp>
      <p:pic>
        <p:nvPicPr>
          <p:cNvPr id="11" name="Picture 10">
            <a:extLst>
              <a:ext uri="{FF2B5EF4-FFF2-40B4-BE49-F238E27FC236}">
                <a16:creationId xmlns:a16="http://schemas.microsoft.com/office/drawing/2014/main" id="{C1CF861E-4E46-B1EC-AB6C-A24159B50379}"/>
              </a:ext>
            </a:extLst>
          </p:cNvPr>
          <p:cNvPicPr>
            <a:picLocks noChangeAspect="1"/>
          </p:cNvPicPr>
          <p:nvPr/>
        </p:nvPicPr>
        <p:blipFill>
          <a:blip r:embed="rId4"/>
          <a:srcRect/>
          <a:stretch/>
        </p:blipFill>
        <p:spPr>
          <a:xfrm>
            <a:off x="6724921" y="1423870"/>
            <a:ext cx="4252382" cy="4325177"/>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483BDB5E-47F4-7CA9-47C2-169F31E733E8}"/>
              </a:ext>
            </a:extLst>
          </p:cNvPr>
          <p:cNvSpPr txBox="1"/>
          <p:nvPr/>
        </p:nvSpPr>
        <p:spPr>
          <a:xfrm>
            <a:off x="234605" y="2702516"/>
            <a:ext cx="5057804" cy="2246769"/>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Grouped data by meaningful categories (discount tiers, subscription types)</a:t>
            </a:r>
          </a:p>
          <a:p>
            <a:pPr marL="285750" indent="-285750">
              <a:buFontTx/>
              <a:buChar char="-"/>
            </a:pPr>
            <a:r>
              <a:rPr lang="en-GB" dirty="0"/>
              <a:t>Compared performance across segments</a:t>
            </a:r>
          </a:p>
          <a:p>
            <a:endParaRPr lang="en-GB" dirty="0"/>
          </a:p>
          <a:p>
            <a:r>
              <a:rPr lang="en-GB" dirty="0"/>
              <a:t>Key Benefits:</a:t>
            </a:r>
          </a:p>
          <a:p>
            <a:endParaRPr lang="en-GB" dirty="0"/>
          </a:p>
          <a:p>
            <a:pPr marL="285750" indent="-285750">
              <a:buFontTx/>
              <a:buChar char="-"/>
            </a:pPr>
            <a:r>
              <a:rPr lang="en-GB" dirty="0"/>
              <a:t>Revealed which customer/product segments perform best</a:t>
            </a:r>
          </a:p>
          <a:p>
            <a:pPr marL="285750" indent="-285750">
              <a:buFontTx/>
              <a:buChar char="-"/>
            </a:pPr>
            <a:r>
              <a:rPr lang="en-GB" dirty="0"/>
              <a:t>Highlighted opportunities for targeted improvements</a:t>
            </a:r>
            <a:endParaRPr lang="en-US" dirty="0"/>
          </a:p>
        </p:txBody>
      </p:sp>
      <p:pic>
        <p:nvPicPr>
          <p:cNvPr id="6" name="Picture 5" descr="A logo of a dolphin&#10;&#10;AI-generated content may be incorrect.">
            <a:extLst>
              <a:ext uri="{FF2B5EF4-FFF2-40B4-BE49-F238E27FC236}">
                <a16:creationId xmlns:a16="http://schemas.microsoft.com/office/drawing/2014/main" id="{E7D3554E-8C3B-12C1-3024-0AB5C17EFFD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264157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F9DCF9BF-376B-72FD-9435-1E64EA5153D1}"/>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0B7D9CEA-E3D1-C11A-6460-2EAF8CE05C8B}"/>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02F69984-36CC-801C-8E31-65979E4CB0E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48" name="Google Shape;148;p5">
            <a:extLst>
              <a:ext uri="{FF2B5EF4-FFF2-40B4-BE49-F238E27FC236}">
                <a16:creationId xmlns:a16="http://schemas.microsoft.com/office/drawing/2014/main" id="{CEED6A33-A602-9F59-AFCD-839B8E70D43B}"/>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19EB31E2-70E0-23DC-A336-1312657B2418}"/>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92D649EC-5A11-FD61-0B92-75CA2AAC92CD}"/>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F6B1AE96-1983-E765-89D6-A8D23FCA6BAF}"/>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16966189-8B0D-7625-66C3-75C59AD9EB25}"/>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PERFORMANCE RANKING :</a:t>
            </a:r>
          </a:p>
        </p:txBody>
      </p:sp>
      <p:pic>
        <p:nvPicPr>
          <p:cNvPr id="11" name="Picture 10">
            <a:extLst>
              <a:ext uri="{FF2B5EF4-FFF2-40B4-BE49-F238E27FC236}">
                <a16:creationId xmlns:a16="http://schemas.microsoft.com/office/drawing/2014/main" id="{67618E10-91CF-19C1-3B6D-E0377D7EDBA6}"/>
              </a:ext>
            </a:extLst>
          </p:cNvPr>
          <p:cNvPicPr>
            <a:picLocks noChangeAspect="1"/>
          </p:cNvPicPr>
          <p:nvPr/>
        </p:nvPicPr>
        <p:blipFill>
          <a:blip r:embed="rId4"/>
          <a:srcRect/>
          <a:stretch/>
        </p:blipFill>
        <p:spPr>
          <a:xfrm>
            <a:off x="6403514" y="1593850"/>
            <a:ext cx="4429354" cy="38047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Box 11">
            <a:extLst>
              <a:ext uri="{FF2B5EF4-FFF2-40B4-BE49-F238E27FC236}">
                <a16:creationId xmlns:a16="http://schemas.microsoft.com/office/drawing/2014/main" id="{F7457D01-1F8D-17CA-64EA-DE9A39A63E98}"/>
              </a:ext>
            </a:extLst>
          </p:cNvPr>
          <p:cNvSpPr txBox="1"/>
          <p:nvPr/>
        </p:nvSpPr>
        <p:spPr>
          <a:xfrm>
            <a:off x="234605" y="2702516"/>
            <a:ext cx="5057804" cy="2031325"/>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Identified top/bottom 10 campaigns by key metrics</a:t>
            </a:r>
          </a:p>
          <a:p>
            <a:pPr marL="285750" indent="-285750">
              <a:buFontTx/>
              <a:buChar char="-"/>
            </a:pPr>
            <a:r>
              <a:rPr lang="en-GB" dirty="0"/>
              <a:t>Flagged high-performing products and customers</a:t>
            </a:r>
          </a:p>
          <a:p>
            <a:endParaRPr lang="en-GB" dirty="0"/>
          </a:p>
          <a:p>
            <a:r>
              <a:rPr lang="en-GB" dirty="0"/>
              <a:t>Key Benefits:</a:t>
            </a:r>
          </a:p>
          <a:p>
            <a:endParaRPr lang="en-GB" dirty="0"/>
          </a:p>
          <a:p>
            <a:pPr marL="285750" indent="-285750">
              <a:buFontTx/>
              <a:buChar char="-"/>
            </a:pPr>
            <a:r>
              <a:rPr lang="en-GB" dirty="0"/>
              <a:t>Clear visibility into what's working vs. what's not</a:t>
            </a:r>
          </a:p>
          <a:p>
            <a:pPr marL="285750" indent="-285750">
              <a:buFontTx/>
              <a:buChar char="-"/>
            </a:pPr>
            <a:r>
              <a:rPr lang="en-GB" dirty="0"/>
              <a:t>Data-driven resource allocation decisions</a:t>
            </a:r>
            <a:endParaRPr lang="en-US" dirty="0"/>
          </a:p>
        </p:txBody>
      </p:sp>
      <p:pic>
        <p:nvPicPr>
          <p:cNvPr id="6" name="Picture 5" descr="A logo of a dolphin&#10;&#10;AI-generated content may be incorrect.">
            <a:extLst>
              <a:ext uri="{FF2B5EF4-FFF2-40B4-BE49-F238E27FC236}">
                <a16:creationId xmlns:a16="http://schemas.microsoft.com/office/drawing/2014/main" id="{842E744F-D7B8-5756-C08F-19E353F7DB5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608527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7" name="Google Shape;11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8" name="Google Shape;118;p2"/>
          <p:cNvSpPr txBox="1"/>
          <p:nvPr/>
        </p:nvSpPr>
        <p:spPr>
          <a:xfrm>
            <a:off x="1151247" y="1082919"/>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r>
              <a:rPr lang="en-US" sz="7200" b="1" dirty="0">
                <a:solidFill>
                  <a:srgbClr val="0D0D0D"/>
                </a:solidFill>
              </a:rPr>
              <a:t>WHO WE ARE ?</a:t>
            </a:r>
            <a:endParaRPr sz="7200" b="1" i="0" u="none" strike="noStrike" cap="none" dirty="0">
              <a:solidFill>
                <a:srgbClr val="0D0D0D"/>
              </a:solidFill>
              <a:latin typeface="Arial"/>
              <a:ea typeface="Arial"/>
              <a:cs typeface="Arial"/>
              <a:sym typeface="Arial"/>
            </a:endParaRPr>
          </a:p>
        </p:txBody>
      </p:sp>
      <p:pic>
        <p:nvPicPr>
          <p:cNvPr id="120" name="Google Shape;120;p2"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3" name="TextBox 2">
            <a:extLst>
              <a:ext uri="{FF2B5EF4-FFF2-40B4-BE49-F238E27FC236}">
                <a16:creationId xmlns:a16="http://schemas.microsoft.com/office/drawing/2014/main" id="{EB5F9016-626D-3E4E-D3DA-0EDB7F23580E}"/>
              </a:ext>
            </a:extLst>
          </p:cNvPr>
          <p:cNvSpPr txBox="1"/>
          <p:nvPr/>
        </p:nvSpPr>
        <p:spPr>
          <a:xfrm>
            <a:off x="3046751" y="3271364"/>
            <a:ext cx="6093500" cy="307777"/>
          </a:xfrm>
          <a:prstGeom prst="rect">
            <a:avLst/>
          </a:prstGeom>
          <a:noFill/>
        </p:spPr>
        <p:txBody>
          <a:bodyPr wrap="square">
            <a:spAutoFit/>
          </a:bodyPr>
          <a:lstStyle/>
          <a:p>
            <a:pPr algn="l" rtl="0"/>
            <a:r>
              <a:rPr lang="en-US" b="0" i="0" dirty="0">
                <a:solidFill>
                  <a:srgbClr val="FFFFFF"/>
                </a:solidFill>
                <a:effectLst/>
              </a:rPr>
              <a:t>WHO WE ARE ?</a:t>
            </a:r>
            <a:endParaRPr lang="en-US" dirty="0">
              <a:effectLst/>
            </a:endParaRPr>
          </a:p>
        </p:txBody>
      </p:sp>
      <p:sp>
        <p:nvSpPr>
          <p:cNvPr id="5" name="TextBox 4">
            <a:extLst>
              <a:ext uri="{FF2B5EF4-FFF2-40B4-BE49-F238E27FC236}">
                <a16:creationId xmlns:a16="http://schemas.microsoft.com/office/drawing/2014/main" id="{43ED9FFE-3578-3352-2A49-D491F499FE1A}"/>
              </a:ext>
            </a:extLst>
          </p:cNvPr>
          <p:cNvSpPr txBox="1"/>
          <p:nvPr/>
        </p:nvSpPr>
        <p:spPr>
          <a:xfrm>
            <a:off x="3046751" y="3271364"/>
            <a:ext cx="6093500" cy="307777"/>
          </a:xfrm>
          <a:prstGeom prst="rect">
            <a:avLst/>
          </a:prstGeom>
          <a:noFill/>
        </p:spPr>
        <p:txBody>
          <a:bodyPr wrap="square">
            <a:spAutoFit/>
          </a:bodyPr>
          <a:lstStyle/>
          <a:p>
            <a:endParaRPr lang="en-US" dirty="0"/>
          </a:p>
        </p:txBody>
      </p:sp>
      <p:pic>
        <p:nvPicPr>
          <p:cNvPr id="6" name="Picture 5">
            <a:extLst>
              <a:ext uri="{FF2B5EF4-FFF2-40B4-BE49-F238E27FC236}">
                <a16:creationId xmlns:a16="http://schemas.microsoft.com/office/drawing/2014/main" id="{76254142-70F4-4907-B309-B8C55DFF32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4367" y="2199567"/>
            <a:ext cx="2638268" cy="2158585"/>
          </a:xfrm>
          <a:prstGeom prst="rect">
            <a:avLst/>
          </a:prstGeom>
          <a:ln>
            <a:noFill/>
          </a:ln>
          <a:effectLst>
            <a:outerShdw blurRad="190500" algn="tl" rotWithShape="0">
              <a:srgbClr val="000000">
                <a:alpha val="70000"/>
              </a:srgbClr>
            </a:outerShdw>
          </a:effectLst>
        </p:spPr>
      </p:pic>
      <p:cxnSp>
        <p:nvCxnSpPr>
          <p:cNvPr id="8" name="Connector: Curved 7">
            <a:extLst>
              <a:ext uri="{FF2B5EF4-FFF2-40B4-BE49-F238E27FC236}">
                <a16:creationId xmlns:a16="http://schemas.microsoft.com/office/drawing/2014/main" id="{7B6DCE03-1448-8F31-DE00-FFA9522DD4DF}"/>
              </a:ext>
            </a:extLst>
          </p:cNvPr>
          <p:cNvCxnSpPr>
            <a:cxnSpLocks/>
          </p:cNvCxnSpPr>
          <p:nvPr/>
        </p:nvCxnSpPr>
        <p:spPr>
          <a:xfrm rot="10800000" flipV="1">
            <a:off x="3046752" y="3579139"/>
            <a:ext cx="2049907" cy="825750"/>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or: Curved 9">
            <a:extLst>
              <a:ext uri="{FF2B5EF4-FFF2-40B4-BE49-F238E27FC236}">
                <a16:creationId xmlns:a16="http://schemas.microsoft.com/office/drawing/2014/main" id="{71F54DBC-9BE6-2059-BFE0-F502BBE1B99D}"/>
              </a:ext>
            </a:extLst>
          </p:cNvPr>
          <p:cNvCxnSpPr>
            <a:cxnSpLocks/>
          </p:cNvCxnSpPr>
          <p:nvPr/>
        </p:nvCxnSpPr>
        <p:spPr>
          <a:xfrm rot="10800000" flipV="1">
            <a:off x="4676511" y="3833047"/>
            <a:ext cx="1340361" cy="12894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Curved 11">
            <a:extLst>
              <a:ext uri="{FF2B5EF4-FFF2-40B4-BE49-F238E27FC236}">
                <a16:creationId xmlns:a16="http://schemas.microsoft.com/office/drawing/2014/main" id="{B1C8A47F-5941-5CB3-A719-3FA9E768A96D}"/>
              </a:ext>
            </a:extLst>
          </p:cNvPr>
          <p:cNvCxnSpPr>
            <a:cxnSpLocks/>
          </p:cNvCxnSpPr>
          <p:nvPr/>
        </p:nvCxnSpPr>
        <p:spPr>
          <a:xfrm rot="16200000" flipH="1">
            <a:off x="6369805" y="3872286"/>
            <a:ext cx="1341866" cy="126338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2414CB6E-1E86-8770-04ED-ED5D4498607F}"/>
              </a:ext>
            </a:extLst>
          </p:cNvPr>
          <p:cNvCxnSpPr>
            <a:cxnSpLocks/>
          </p:cNvCxnSpPr>
          <p:nvPr/>
        </p:nvCxnSpPr>
        <p:spPr>
          <a:xfrm>
            <a:off x="7180289" y="3579140"/>
            <a:ext cx="1916866" cy="77901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4E8C8BE-3675-F399-82A4-AAFBC4BAC54F}"/>
              </a:ext>
            </a:extLst>
          </p:cNvPr>
          <p:cNvSpPr txBox="1"/>
          <p:nvPr/>
        </p:nvSpPr>
        <p:spPr>
          <a:xfrm>
            <a:off x="1086880" y="4289202"/>
            <a:ext cx="2979924" cy="338554"/>
          </a:xfrm>
          <a:prstGeom prst="rect">
            <a:avLst/>
          </a:prstGeom>
          <a:noFill/>
        </p:spPr>
        <p:txBody>
          <a:bodyPr wrap="square" rtlCol="0">
            <a:spAutoFit/>
          </a:bodyPr>
          <a:lstStyle/>
          <a:p>
            <a:r>
              <a:rPr lang="en-US" sz="1600" dirty="0">
                <a:latin typeface="Berlin Sans FB Demi" panose="020E0802020502020306" pitchFamily="34" charset="0"/>
                <a:cs typeface="Dreaming Outloud Script Pro" panose="03050502040304050704" pitchFamily="66" charset="0"/>
              </a:rPr>
              <a:t>MALAK WAHIED</a:t>
            </a:r>
          </a:p>
        </p:txBody>
      </p:sp>
      <p:sp>
        <p:nvSpPr>
          <p:cNvPr id="24" name="TextBox 23">
            <a:extLst>
              <a:ext uri="{FF2B5EF4-FFF2-40B4-BE49-F238E27FC236}">
                <a16:creationId xmlns:a16="http://schemas.microsoft.com/office/drawing/2014/main" id="{C75783A3-FE5E-5ADD-0497-E9B1C1B5763B}"/>
              </a:ext>
            </a:extLst>
          </p:cNvPr>
          <p:cNvSpPr txBox="1"/>
          <p:nvPr/>
        </p:nvSpPr>
        <p:spPr>
          <a:xfrm>
            <a:off x="7040738" y="5379409"/>
            <a:ext cx="1959543" cy="338554"/>
          </a:xfrm>
          <a:prstGeom prst="rect">
            <a:avLst/>
          </a:prstGeom>
          <a:noFill/>
        </p:spPr>
        <p:txBody>
          <a:bodyPr wrap="square" rtlCol="0">
            <a:spAutoFit/>
          </a:bodyPr>
          <a:lstStyle/>
          <a:p>
            <a:r>
              <a:rPr lang="en-US" sz="1600" dirty="0">
                <a:latin typeface="Berlin Sans FB Demi" panose="020E0802020502020306" pitchFamily="34" charset="0"/>
              </a:rPr>
              <a:t>HAGER MUSTAFA</a:t>
            </a:r>
          </a:p>
        </p:txBody>
      </p:sp>
      <p:sp>
        <p:nvSpPr>
          <p:cNvPr id="25" name="TextBox 24">
            <a:extLst>
              <a:ext uri="{FF2B5EF4-FFF2-40B4-BE49-F238E27FC236}">
                <a16:creationId xmlns:a16="http://schemas.microsoft.com/office/drawing/2014/main" id="{4F9A9DC5-A78F-83FE-5692-E3B3814DA45D}"/>
              </a:ext>
            </a:extLst>
          </p:cNvPr>
          <p:cNvSpPr txBox="1"/>
          <p:nvPr/>
        </p:nvSpPr>
        <p:spPr>
          <a:xfrm>
            <a:off x="2601628" y="5232460"/>
            <a:ext cx="2172739" cy="338554"/>
          </a:xfrm>
          <a:prstGeom prst="rect">
            <a:avLst/>
          </a:prstGeom>
          <a:noFill/>
        </p:spPr>
        <p:txBody>
          <a:bodyPr wrap="square" rtlCol="0">
            <a:spAutoFit/>
          </a:bodyPr>
          <a:lstStyle/>
          <a:p>
            <a:r>
              <a:rPr lang="en-US" sz="1600" dirty="0">
                <a:latin typeface="Berlin Sans FB Demi" panose="020E0802020502020306" pitchFamily="34" charset="0"/>
              </a:rPr>
              <a:t>RAHMA MAHMOUD</a:t>
            </a:r>
          </a:p>
        </p:txBody>
      </p:sp>
      <p:sp>
        <p:nvSpPr>
          <p:cNvPr id="26" name="TextBox 25">
            <a:extLst>
              <a:ext uri="{FF2B5EF4-FFF2-40B4-BE49-F238E27FC236}">
                <a16:creationId xmlns:a16="http://schemas.microsoft.com/office/drawing/2014/main" id="{19A40F50-8D46-1F71-E986-BF4AFA2D7C2C}"/>
              </a:ext>
            </a:extLst>
          </p:cNvPr>
          <p:cNvSpPr txBox="1"/>
          <p:nvPr/>
        </p:nvSpPr>
        <p:spPr>
          <a:xfrm>
            <a:off x="9243106" y="4225253"/>
            <a:ext cx="1959543" cy="338554"/>
          </a:xfrm>
          <a:prstGeom prst="rect">
            <a:avLst/>
          </a:prstGeom>
          <a:noFill/>
        </p:spPr>
        <p:txBody>
          <a:bodyPr wrap="square" rtlCol="0">
            <a:spAutoFit/>
          </a:bodyPr>
          <a:lstStyle/>
          <a:p>
            <a:r>
              <a:rPr lang="en-US" sz="1600" dirty="0">
                <a:latin typeface="Berlin Sans FB Demi" panose="020E0802020502020306" pitchFamily="34" charset="0"/>
              </a:rPr>
              <a:t>MARIAM AHMED</a:t>
            </a:r>
          </a:p>
        </p:txBody>
      </p:sp>
      <p:pic>
        <p:nvPicPr>
          <p:cNvPr id="4" name="Picture 3" descr="A person wearing a head scarf&#10;&#10;AI-generated content may be incorrect.">
            <a:extLst>
              <a:ext uri="{FF2B5EF4-FFF2-40B4-BE49-F238E27FC236}">
                <a16:creationId xmlns:a16="http://schemas.microsoft.com/office/drawing/2014/main" id="{3DDD0169-FEA8-EEDB-0E99-D8FBFC419522}"/>
              </a:ext>
            </a:extLst>
          </p:cNvPr>
          <p:cNvPicPr>
            <a:picLocks noChangeAspect="1"/>
          </p:cNvPicPr>
          <p:nvPr/>
        </p:nvPicPr>
        <p:blipFill>
          <a:blip r:embed="rId5"/>
          <a:stretch>
            <a:fillRect/>
          </a:stretch>
        </p:blipFill>
        <p:spPr>
          <a:xfrm>
            <a:off x="1237888" y="2931254"/>
            <a:ext cx="1293999" cy="12939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99FB82BA-3435-A133-FBF6-84A5A8490D3E}"/>
              </a:ext>
            </a:extLst>
          </p:cNvPr>
          <p:cNvPicPr>
            <a:picLocks noChangeAspect="1"/>
          </p:cNvPicPr>
          <p:nvPr/>
        </p:nvPicPr>
        <p:blipFill>
          <a:blip r:embed="rId6"/>
          <a:srcRect t="21399" r="16616" b="8007"/>
          <a:stretch/>
        </p:blipFill>
        <p:spPr>
          <a:xfrm>
            <a:off x="9462323" y="4686378"/>
            <a:ext cx="1263386" cy="16092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FA935958-033E-18BE-B5A0-171707F0F3AE}"/>
              </a:ext>
            </a:extLst>
          </p:cNvPr>
          <p:cNvPicPr>
            <a:picLocks noChangeAspect="1"/>
          </p:cNvPicPr>
          <p:nvPr/>
        </p:nvPicPr>
        <p:blipFill>
          <a:blip r:embed="rId7"/>
          <a:srcRect l="23124" t="-1" r="31154" b="35804"/>
          <a:stretch/>
        </p:blipFill>
        <p:spPr>
          <a:xfrm>
            <a:off x="1176904" y="4686378"/>
            <a:ext cx="1201535" cy="15823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7BD9BE84-62BB-B471-8E06-4EE6176E6E08}"/>
              </a:ext>
            </a:extLst>
          </p:cNvPr>
          <p:cNvPicPr>
            <a:picLocks noChangeAspect="1"/>
          </p:cNvPicPr>
          <p:nvPr/>
        </p:nvPicPr>
        <p:blipFill>
          <a:blip r:embed="rId8"/>
          <a:srcRect t="4893" b="-1606"/>
          <a:stretch/>
        </p:blipFill>
        <p:spPr>
          <a:xfrm>
            <a:off x="9462323" y="2733471"/>
            <a:ext cx="1207950" cy="14917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529BD75D-EBA7-1681-7590-51D2BDBE0542}"/>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842D7957-943D-CD0F-9F31-BA83CB9A5B56}"/>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A6A64D73-CE99-4188-03F2-628B699E2B1A}"/>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148" name="Google Shape;148;p5">
            <a:extLst>
              <a:ext uri="{FF2B5EF4-FFF2-40B4-BE49-F238E27FC236}">
                <a16:creationId xmlns:a16="http://schemas.microsoft.com/office/drawing/2014/main" id="{A4F36548-B436-A4C0-3E19-512D1C543402}"/>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5B6CE81-51C5-577A-DF44-6ED4F6579DE5}"/>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8C135870-CE55-6487-1F57-5116EED2864A}"/>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B2D9F4B6-16E8-236B-5425-60C41E748B13}"/>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F98F6574-5A80-6450-1931-73C7D132A019}"/>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PROBLEM DETECTION :</a:t>
            </a:r>
          </a:p>
        </p:txBody>
      </p:sp>
      <p:pic>
        <p:nvPicPr>
          <p:cNvPr id="11" name="Picture 10">
            <a:extLst>
              <a:ext uri="{FF2B5EF4-FFF2-40B4-BE49-F238E27FC236}">
                <a16:creationId xmlns:a16="http://schemas.microsoft.com/office/drawing/2014/main" id="{43AC5BD1-8E10-74D9-A855-A7554E03C3B7}"/>
              </a:ext>
            </a:extLst>
          </p:cNvPr>
          <p:cNvPicPr>
            <a:picLocks noChangeAspect="1"/>
          </p:cNvPicPr>
          <p:nvPr/>
        </p:nvPicPr>
        <p:blipFill>
          <a:blip r:embed="rId4"/>
          <a:srcRect/>
          <a:stretch/>
        </p:blipFill>
        <p:spPr>
          <a:xfrm>
            <a:off x="6281294" y="1897140"/>
            <a:ext cx="5174853" cy="306372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583EB28E-808C-E103-56F2-AD785E0F14F4}"/>
              </a:ext>
            </a:extLst>
          </p:cNvPr>
          <p:cNvSpPr txBox="1"/>
          <p:nvPr/>
        </p:nvSpPr>
        <p:spPr>
          <a:xfrm>
            <a:off x="234605" y="2702516"/>
            <a:ext cx="5057804" cy="2031325"/>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Found campaigns with high clicks but low conversions</a:t>
            </a:r>
          </a:p>
          <a:p>
            <a:pPr marL="285750" indent="-285750">
              <a:buFontTx/>
              <a:buChar char="-"/>
            </a:pPr>
            <a:r>
              <a:rPr lang="en-GB" dirty="0" err="1"/>
              <a:t>Analyzed</a:t>
            </a:r>
            <a:r>
              <a:rPr lang="en-GB" dirty="0"/>
              <a:t> discount impact on profit margins</a:t>
            </a:r>
          </a:p>
          <a:p>
            <a:pPr marL="285750" indent="-285750">
              <a:buFontTx/>
              <a:buChar char="-"/>
            </a:pPr>
            <a:endParaRPr lang="en-GB" dirty="0"/>
          </a:p>
          <a:p>
            <a:r>
              <a:rPr lang="en-GB" dirty="0"/>
              <a:t>Key Benefits:</a:t>
            </a:r>
          </a:p>
          <a:p>
            <a:endParaRPr lang="en-GB" dirty="0"/>
          </a:p>
          <a:p>
            <a:pPr marL="285750" indent="-285750">
              <a:buFontTx/>
              <a:buChar char="-"/>
            </a:pPr>
            <a:r>
              <a:rPr lang="en-GB" dirty="0"/>
              <a:t>Pinpointed optimization opportunities</a:t>
            </a:r>
          </a:p>
          <a:p>
            <a:pPr marL="285750" indent="-285750">
              <a:buFontTx/>
              <a:buChar char="-"/>
            </a:pPr>
            <a:r>
              <a:rPr lang="en-GB" dirty="0"/>
              <a:t>Prevented wasteful spending on ineffective strategies</a:t>
            </a:r>
            <a:endParaRPr lang="en-US" dirty="0"/>
          </a:p>
        </p:txBody>
      </p:sp>
      <p:pic>
        <p:nvPicPr>
          <p:cNvPr id="6" name="Picture 5" descr="A logo of a dolphin&#10;&#10;AI-generated content may be incorrect.">
            <a:extLst>
              <a:ext uri="{FF2B5EF4-FFF2-40B4-BE49-F238E27FC236}">
                <a16:creationId xmlns:a16="http://schemas.microsoft.com/office/drawing/2014/main" id="{6BA52C78-FC99-78E4-E4A5-A1871BF7875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68991"/>
            <a:ext cx="769441" cy="769441"/>
          </a:xfrm>
          <a:prstGeom prst="rect">
            <a:avLst/>
          </a:prstGeom>
        </p:spPr>
      </p:pic>
    </p:spTree>
    <p:extLst>
      <p:ext uri="{BB962C8B-B14F-4D97-AF65-F5344CB8AC3E}">
        <p14:creationId xmlns:p14="http://schemas.microsoft.com/office/powerpoint/2010/main" val="1087116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A345DFF-2B29-CD93-EE94-C1A28F1C8776}"/>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90BD19BD-14EC-629F-9361-41FAB35537C3}"/>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4202F3E0-6421-06C1-975A-061B4744A6ED}"/>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148" name="Google Shape;148;p5">
            <a:extLst>
              <a:ext uri="{FF2B5EF4-FFF2-40B4-BE49-F238E27FC236}">
                <a16:creationId xmlns:a16="http://schemas.microsoft.com/office/drawing/2014/main" id="{D2011064-C8A1-0A99-8217-CE27E455D154}"/>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C326591D-54AC-3958-EFFA-9FFF22F06EA2}"/>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4B5909F0-8894-66AB-D11B-4938717D5821}"/>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FDF02EAB-E8D1-2032-B5DE-1431838CDDAC}"/>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 name="TextBox 4">
            <a:extLst>
              <a:ext uri="{FF2B5EF4-FFF2-40B4-BE49-F238E27FC236}">
                <a16:creationId xmlns:a16="http://schemas.microsoft.com/office/drawing/2014/main" id="{B0F1A4EB-0074-6CCF-81A9-5D5A6E34E6FA}"/>
              </a:ext>
            </a:extLst>
          </p:cNvPr>
          <p:cNvSpPr txBox="1"/>
          <p:nvPr/>
        </p:nvSpPr>
        <p:spPr>
          <a:xfrm>
            <a:off x="323665" y="1946025"/>
            <a:ext cx="5426439" cy="523220"/>
          </a:xfrm>
          <a:prstGeom prst="rect">
            <a:avLst/>
          </a:prstGeom>
          <a:noFill/>
        </p:spPr>
        <p:txBody>
          <a:bodyPr wrap="square" rtlCol="0">
            <a:spAutoFit/>
          </a:bodyPr>
          <a:lstStyle/>
          <a:p>
            <a:r>
              <a:rPr lang="en-US" sz="2800" b="1" dirty="0">
                <a:solidFill>
                  <a:schemeClr val="tx1"/>
                </a:solidFill>
              </a:rPr>
              <a:t>ACTIONABLE INSIGHTS :</a:t>
            </a:r>
          </a:p>
        </p:txBody>
      </p:sp>
      <p:pic>
        <p:nvPicPr>
          <p:cNvPr id="11" name="Picture 10">
            <a:extLst>
              <a:ext uri="{FF2B5EF4-FFF2-40B4-BE49-F238E27FC236}">
                <a16:creationId xmlns:a16="http://schemas.microsoft.com/office/drawing/2014/main" id="{F53F5DD8-6BF4-A7BC-1647-96EF50C185A0}"/>
              </a:ext>
            </a:extLst>
          </p:cNvPr>
          <p:cNvPicPr>
            <a:picLocks noChangeAspect="1"/>
          </p:cNvPicPr>
          <p:nvPr/>
        </p:nvPicPr>
        <p:blipFill>
          <a:blip r:embed="rId4"/>
          <a:srcRect/>
          <a:stretch/>
        </p:blipFill>
        <p:spPr>
          <a:xfrm>
            <a:off x="6703110" y="1001733"/>
            <a:ext cx="3497807" cy="4854533"/>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39386D7-213B-89CF-7830-0FC2E19A7534}"/>
              </a:ext>
            </a:extLst>
          </p:cNvPr>
          <p:cNvSpPr txBox="1"/>
          <p:nvPr/>
        </p:nvSpPr>
        <p:spPr>
          <a:xfrm>
            <a:off x="234605" y="2702516"/>
            <a:ext cx="5057804" cy="2031325"/>
          </a:xfrm>
          <a:prstGeom prst="rect">
            <a:avLst/>
          </a:prstGeom>
          <a:noFill/>
        </p:spPr>
        <p:txBody>
          <a:bodyPr wrap="square" rtlCol="0">
            <a:spAutoFit/>
          </a:bodyPr>
          <a:lstStyle/>
          <a:p>
            <a:r>
              <a:rPr lang="en-GB" dirty="0"/>
              <a:t>What I did:</a:t>
            </a:r>
          </a:p>
          <a:p>
            <a:endParaRPr lang="en-GB" dirty="0"/>
          </a:p>
          <a:p>
            <a:pPr marL="285750" indent="-285750">
              <a:buFontTx/>
              <a:buChar char="-"/>
            </a:pPr>
            <a:r>
              <a:rPr lang="en-GB" dirty="0"/>
              <a:t>Developed specific recommendations based on findings</a:t>
            </a:r>
          </a:p>
          <a:p>
            <a:pPr marL="285750" indent="-285750">
              <a:buFontTx/>
              <a:buChar char="-"/>
            </a:pPr>
            <a:r>
              <a:rPr lang="en-GB" dirty="0"/>
              <a:t>Created clear next steps for marketing team</a:t>
            </a:r>
          </a:p>
          <a:p>
            <a:endParaRPr lang="en-GB" dirty="0"/>
          </a:p>
          <a:p>
            <a:r>
              <a:rPr lang="en-GB" dirty="0"/>
              <a:t>Key Benefits:</a:t>
            </a:r>
          </a:p>
          <a:p>
            <a:endParaRPr lang="en-GB" dirty="0"/>
          </a:p>
          <a:p>
            <a:pPr marL="285750" indent="-285750">
              <a:buFontTx/>
              <a:buChar char="-"/>
            </a:pPr>
            <a:r>
              <a:rPr lang="en-GB" dirty="0"/>
              <a:t>Transformed raw data into executable strategies</a:t>
            </a:r>
          </a:p>
          <a:p>
            <a:pPr marL="285750" indent="-285750">
              <a:buFontTx/>
              <a:buChar char="-"/>
            </a:pPr>
            <a:r>
              <a:rPr lang="en-GB" dirty="0"/>
              <a:t>Aligned analysis with business objectives</a:t>
            </a:r>
            <a:endParaRPr lang="en-US" dirty="0"/>
          </a:p>
        </p:txBody>
      </p:sp>
      <p:pic>
        <p:nvPicPr>
          <p:cNvPr id="7" name="Picture 6" descr="A logo of a dolphin&#10;&#10;AI-generated content may be incorrect.">
            <a:extLst>
              <a:ext uri="{FF2B5EF4-FFF2-40B4-BE49-F238E27FC236}">
                <a16:creationId xmlns:a16="http://schemas.microsoft.com/office/drawing/2014/main" id="{93B72822-D323-7864-F4CC-628BAAC46B1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702688" y="777289"/>
            <a:ext cx="769441" cy="769441"/>
          </a:xfrm>
          <a:prstGeom prst="rect">
            <a:avLst/>
          </a:prstGeom>
        </p:spPr>
      </p:pic>
    </p:spTree>
    <p:extLst>
      <p:ext uri="{BB962C8B-B14F-4D97-AF65-F5344CB8AC3E}">
        <p14:creationId xmlns:p14="http://schemas.microsoft.com/office/powerpoint/2010/main" val="2609293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FE8F876-4308-2F55-66F3-882056BA37C0}"/>
            </a:ext>
          </a:extLst>
        </p:cNvPr>
        <p:cNvGrpSpPr/>
        <p:nvPr/>
      </p:nvGrpSpPr>
      <p:grpSpPr>
        <a:xfrm>
          <a:off x="0" y="0"/>
          <a:ext cx="0" cy="0"/>
          <a:chOff x="0" y="0"/>
          <a:chExt cx="0" cy="0"/>
        </a:xfrm>
      </p:grpSpPr>
      <p:sp>
        <p:nvSpPr>
          <p:cNvPr id="163" name="Google Shape;163;p6">
            <a:extLst>
              <a:ext uri="{FF2B5EF4-FFF2-40B4-BE49-F238E27FC236}">
                <a16:creationId xmlns:a16="http://schemas.microsoft.com/office/drawing/2014/main" id="{DB619748-3C44-77D0-0A62-3C973A9620D1}"/>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E48ABB35-3FA9-F1AD-2DF1-7A13D8543BE1}"/>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165" name="Google Shape;165;p6" title="download.png">
            <a:extLst>
              <a:ext uri="{FF2B5EF4-FFF2-40B4-BE49-F238E27FC236}">
                <a16:creationId xmlns:a16="http://schemas.microsoft.com/office/drawing/2014/main" id="{A640DDF4-7095-5531-9648-B5E6085A5481}"/>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D6E5F12B-5240-3795-82BA-5C99529232B8}"/>
              </a:ext>
            </a:extLst>
          </p:cNvPr>
          <p:cNvSpPr txBox="1"/>
          <p:nvPr/>
        </p:nvSpPr>
        <p:spPr>
          <a:xfrm>
            <a:off x="2602230" y="886492"/>
            <a:ext cx="297992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pic>
        <p:nvPicPr>
          <p:cNvPr id="3" name="Picture 2" descr="A logo of a dolphin&#10;&#10;AI-generated content may be incorrect.">
            <a:extLst>
              <a:ext uri="{FF2B5EF4-FFF2-40B4-BE49-F238E27FC236}">
                <a16:creationId xmlns:a16="http://schemas.microsoft.com/office/drawing/2014/main" id="{46DA651F-9561-8727-7721-8DE17C54F47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25079" y="752262"/>
            <a:ext cx="769441" cy="769441"/>
          </a:xfrm>
          <a:prstGeom prst="rect">
            <a:avLst/>
          </a:prstGeom>
        </p:spPr>
      </p:pic>
      <p:sp>
        <p:nvSpPr>
          <p:cNvPr id="4" name="TextBox 3">
            <a:extLst>
              <a:ext uri="{FF2B5EF4-FFF2-40B4-BE49-F238E27FC236}">
                <a16:creationId xmlns:a16="http://schemas.microsoft.com/office/drawing/2014/main" id="{C980541C-5286-7336-5FF8-461943798E9E}"/>
              </a:ext>
            </a:extLst>
          </p:cNvPr>
          <p:cNvSpPr txBox="1"/>
          <p:nvPr/>
        </p:nvSpPr>
        <p:spPr>
          <a:xfrm>
            <a:off x="590430" y="1655933"/>
            <a:ext cx="5426439" cy="523220"/>
          </a:xfrm>
          <a:prstGeom prst="rect">
            <a:avLst/>
          </a:prstGeom>
          <a:noFill/>
        </p:spPr>
        <p:txBody>
          <a:bodyPr wrap="square" rtlCol="0">
            <a:spAutoFit/>
          </a:bodyPr>
          <a:lstStyle/>
          <a:p>
            <a:r>
              <a:rPr lang="en-US" sz="2800" b="1" dirty="0">
                <a:solidFill>
                  <a:schemeClr val="accent5">
                    <a:lumMod val="75000"/>
                  </a:schemeClr>
                </a:solidFill>
              </a:rPr>
              <a:t>Insights :</a:t>
            </a:r>
          </a:p>
        </p:txBody>
      </p:sp>
      <p:sp>
        <p:nvSpPr>
          <p:cNvPr id="5" name="TextBox 4">
            <a:extLst>
              <a:ext uri="{FF2B5EF4-FFF2-40B4-BE49-F238E27FC236}">
                <a16:creationId xmlns:a16="http://schemas.microsoft.com/office/drawing/2014/main" id="{CD46D315-7822-4079-89E8-3C8AC8673EDA}"/>
              </a:ext>
            </a:extLst>
          </p:cNvPr>
          <p:cNvSpPr txBox="1"/>
          <p:nvPr/>
        </p:nvSpPr>
        <p:spPr>
          <a:xfrm>
            <a:off x="232637" y="2313383"/>
            <a:ext cx="6677829" cy="2800767"/>
          </a:xfrm>
          <a:prstGeom prst="rect">
            <a:avLst/>
          </a:prstGeom>
          <a:noFill/>
        </p:spPr>
        <p:txBody>
          <a:bodyPr wrap="square" rtlCol="0">
            <a:spAutoFit/>
          </a:bodyPr>
          <a:lstStyle/>
          <a:p>
            <a:r>
              <a:rPr lang="en-US" sz="1600" b="0" i="0" dirty="0">
                <a:solidFill>
                  <a:schemeClr val="tx1"/>
                </a:solidFill>
                <a:effectLst/>
                <a:latin typeface="Roboto" panose="020F0502020204030204" pitchFamily="2" charset="0"/>
              </a:rPr>
              <a:t>1.Get the top 10 campaigns by revenue.</a:t>
            </a:r>
          </a:p>
          <a:p>
            <a:br>
              <a:rPr lang="en-US" sz="1600" dirty="0">
                <a:solidFill>
                  <a:schemeClr val="tx1"/>
                </a:solidFill>
              </a:rPr>
            </a:br>
            <a:r>
              <a:rPr lang="en-US" sz="1600" b="0" i="0" dirty="0">
                <a:solidFill>
                  <a:schemeClr val="tx1"/>
                </a:solidFill>
                <a:effectLst/>
                <a:latin typeface="Roboto" panose="020F0502020204030204" pitchFamily="2" charset="0"/>
              </a:rPr>
              <a:t>2. Get campaigns with the highest ROI.</a:t>
            </a:r>
          </a:p>
          <a:p>
            <a:br>
              <a:rPr lang="en-US" sz="1600" dirty="0">
                <a:solidFill>
                  <a:schemeClr val="tx1"/>
                </a:solidFill>
              </a:rPr>
            </a:br>
            <a:r>
              <a:rPr lang="en-US" sz="1600" b="0" i="0" dirty="0">
                <a:solidFill>
                  <a:schemeClr val="tx1"/>
                </a:solidFill>
                <a:effectLst/>
                <a:latin typeface="Roboto" panose="020F0502020204030204" pitchFamily="2" charset="0"/>
              </a:rPr>
              <a:t>3. Get campaigns with the highest conversion rate.</a:t>
            </a:r>
          </a:p>
          <a:p>
            <a:br>
              <a:rPr lang="en-US" sz="1600" dirty="0">
                <a:solidFill>
                  <a:schemeClr val="tx1"/>
                </a:solidFill>
              </a:rPr>
            </a:br>
            <a:r>
              <a:rPr lang="en-US" sz="1600" b="0" i="0" dirty="0">
                <a:solidFill>
                  <a:schemeClr val="tx1"/>
                </a:solidFill>
                <a:effectLst/>
                <a:latin typeface="Roboto" panose="020F0502020204030204" pitchFamily="2" charset="0"/>
              </a:rPr>
              <a:t>4. Calculate the average budget per campaign.</a:t>
            </a:r>
          </a:p>
          <a:p>
            <a:br>
              <a:rPr lang="en-US" sz="1600" dirty="0">
                <a:solidFill>
                  <a:schemeClr val="tx1"/>
                </a:solidFill>
              </a:rPr>
            </a:br>
            <a:r>
              <a:rPr lang="en-US" sz="1600" b="0" i="0" dirty="0">
                <a:solidFill>
                  <a:schemeClr val="tx1"/>
                </a:solidFill>
                <a:effectLst/>
                <a:latin typeface="Roboto" panose="020F0502020204030204" pitchFamily="2" charset="0"/>
              </a:rPr>
              <a:t>5. Get the top 10 best-selling products by units sold.</a:t>
            </a:r>
          </a:p>
          <a:p>
            <a:br>
              <a:rPr lang="en-US" sz="1600" dirty="0">
                <a:solidFill>
                  <a:schemeClr val="tx1"/>
                </a:solidFill>
              </a:rPr>
            </a:br>
            <a:r>
              <a:rPr lang="en-US" sz="1600" b="0" i="0" dirty="0">
                <a:solidFill>
                  <a:schemeClr val="tx1"/>
                </a:solidFill>
                <a:effectLst/>
                <a:latin typeface="Roboto" panose="020F0502020204030204" pitchFamily="2" charset="0"/>
              </a:rPr>
              <a:t>6. Get the top 10 products by revenue.</a:t>
            </a:r>
          </a:p>
        </p:txBody>
      </p:sp>
      <p:sp>
        <p:nvSpPr>
          <p:cNvPr id="8" name="TextBox 7">
            <a:extLst>
              <a:ext uri="{FF2B5EF4-FFF2-40B4-BE49-F238E27FC236}">
                <a16:creationId xmlns:a16="http://schemas.microsoft.com/office/drawing/2014/main" id="{F512473E-FA20-4882-E3ED-A9664E424F5E}"/>
              </a:ext>
            </a:extLst>
          </p:cNvPr>
          <p:cNvSpPr txBox="1"/>
          <p:nvPr/>
        </p:nvSpPr>
        <p:spPr>
          <a:xfrm>
            <a:off x="6016869" y="2313383"/>
            <a:ext cx="6677829" cy="2308324"/>
          </a:xfrm>
          <a:prstGeom prst="rect">
            <a:avLst/>
          </a:prstGeom>
          <a:noFill/>
        </p:spPr>
        <p:txBody>
          <a:bodyPr wrap="square" rtlCol="0">
            <a:spAutoFit/>
          </a:bodyPr>
          <a:lstStyle/>
          <a:p>
            <a:r>
              <a:rPr lang="en-US" sz="1600" b="0" i="0" dirty="0">
                <a:solidFill>
                  <a:schemeClr val="tx1"/>
                </a:solidFill>
                <a:effectLst/>
                <a:latin typeface="Roboto" panose="020F0502020204030204" pitchFamily="2" charset="0"/>
              </a:rPr>
              <a:t>7. Calculate the average customer satisfaction per product.</a:t>
            </a:r>
          </a:p>
          <a:p>
            <a:br>
              <a:rPr lang="en-US" sz="1600" dirty="0">
                <a:solidFill>
                  <a:schemeClr val="tx1"/>
                </a:solidFill>
              </a:rPr>
            </a:br>
            <a:r>
              <a:rPr lang="en-US" sz="1600" b="0" i="0" dirty="0">
                <a:solidFill>
                  <a:schemeClr val="tx1"/>
                </a:solidFill>
                <a:effectLst/>
                <a:latin typeface="Roboto" panose="020F0502020204030204" pitchFamily="2" charset="0"/>
              </a:rPr>
              <a:t>8. Get the products with the highest customer satisfaction.</a:t>
            </a:r>
          </a:p>
          <a:p>
            <a:br>
              <a:rPr lang="en-US" sz="1600" dirty="0">
                <a:solidFill>
                  <a:schemeClr val="tx1"/>
                </a:solidFill>
              </a:rPr>
            </a:br>
            <a:r>
              <a:rPr lang="en-US" sz="1600" b="0" i="0" dirty="0">
                <a:solidFill>
                  <a:schemeClr val="tx1"/>
                </a:solidFill>
                <a:effectLst/>
                <a:latin typeface="Roboto" panose="020F0502020204030204" pitchFamily="2" charset="0"/>
              </a:rPr>
              <a:t>9. Get the top 10 customers by total spending.</a:t>
            </a:r>
          </a:p>
          <a:p>
            <a:br>
              <a:rPr lang="en-US" sz="1600" dirty="0">
                <a:solidFill>
                  <a:schemeClr val="tx1"/>
                </a:solidFill>
              </a:rPr>
            </a:br>
            <a:r>
              <a:rPr lang="en-US" sz="1600" b="0" i="0" dirty="0">
                <a:solidFill>
                  <a:schemeClr val="tx1"/>
                </a:solidFill>
                <a:effectLst/>
                <a:latin typeface="Roboto" panose="020F0502020204030204" pitchFamily="2" charset="0"/>
              </a:rPr>
              <a:t>10. Get customers with the highest conversion rate.</a:t>
            </a:r>
          </a:p>
          <a:p>
            <a:endParaRPr lang="en-US" sz="1600" b="0" i="0" dirty="0">
              <a:solidFill>
                <a:schemeClr val="tx1"/>
              </a:solidFill>
              <a:effectLst/>
              <a:latin typeface="Roboto" panose="020F0502020204030204" pitchFamily="2" charset="0"/>
            </a:endParaRPr>
          </a:p>
          <a:p>
            <a:r>
              <a:rPr lang="en-US" sz="1600" b="0" i="0" dirty="0">
                <a:solidFill>
                  <a:schemeClr val="tx1"/>
                </a:solidFill>
                <a:effectLst/>
                <a:latin typeface="Roboto" panose="02000000000000000000" pitchFamily="2" charset="0"/>
              </a:rPr>
              <a:t>11. Calculate the number of customers in each subscription tier.</a:t>
            </a:r>
            <a:endParaRPr lang="en-US" sz="1600" dirty="0">
              <a:solidFill>
                <a:schemeClr val="tx1"/>
              </a:solidFill>
            </a:endParaRPr>
          </a:p>
        </p:txBody>
      </p:sp>
    </p:spTree>
    <p:extLst>
      <p:ext uri="{BB962C8B-B14F-4D97-AF65-F5344CB8AC3E}">
        <p14:creationId xmlns:p14="http://schemas.microsoft.com/office/powerpoint/2010/main" val="3662959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B734B51-D55E-1723-8AB1-2C1152D23FB9}"/>
            </a:ext>
          </a:extLst>
        </p:cNvPr>
        <p:cNvGrpSpPr/>
        <p:nvPr/>
      </p:nvGrpSpPr>
      <p:grpSpPr>
        <a:xfrm>
          <a:off x="0" y="0"/>
          <a:ext cx="0" cy="0"/>
          <a:chOff x="0" y="0"/>
          <a:chExt cx="0" cy="0"/>
        </a:xfrm>
      </p:grpSpPr>
      <p:sp>
        <p:nvSpPr>
          <p:cNvPr id="163" name="Google Shape;163;p6">
            <a:extLst>
              <a:ext uri="{FF2B5EF4-FFF2-40B4-BE49-F238E27FC236}">
                <a16:creationId xmlns:a16="http://schemas.microsoft.com/office/drawing/2014/main" id="{5881D670-4BA2-945D-8934-4A848EFD28C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A85BE1E3-2EB4-E37E-16E5-DDA4B59C1392}"/>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165" name="Google Shape;165;p6" title="download.png">
            <a:extLst>
              <a:ext uri="{FF2B5EF4-FFF2-40B4-BE49-F238E27FC236}">
                <a16:creationId xmlns:a16="http://schemas.microsoft.com/office/drawing/2014/main" id="{6A449FDA-06A6-0AF0-93F1-A67E61ECE662}"/>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DF93B0EE-8A55-8324-6BCC-5C4938FB9098}"/>
              </a:ext>
            </a:extLst>
          </p:cNvPr>
          <p:cNvSpPr txBox="1"/>
          <p:nvPr/>
        </p:nvSpPr>
        <p:spPr>
          <a:xfrm>
            <a:off x="2602230" y="886492"/>
            <a:ext cx="2979924" cy="769441"/>
          </a:xfrm>
          <a:prstGeom prst="rect">
            <a:avLst/>
          </a:prstGeom>
          <a:noFill/>
        </p:spPr>
        <p:txBody>
          <a:bodyPr wrap="square" rtlCol="0">
            <a:spAutoFit/>
          </a:bodyPr>
          <a:lstStyle/>
          <a:p>
            <a:r>
              <a:rPr lang="en-US" sz="44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pic>
        <p:nvPicPr>
          <p:cNvPr id="3" name="Picture 2" descr="A logo of a dolphin&#10;&#10;AI-generated content may be incorrect.">
            <a:extLst>
              <a:ext uri="{FF2B5EF4-FFF2-40B4-BE49-F238E27FC236}">
                <a16:creationId xmlns:a16="http://schemas.microsoft.com/office/drawing/2014/main" id="{E966561B-C9B6-2ED5-B2C0-B0C9022081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25079" y="752262"/>
            <a:ext cx="769441" cy="769441"/>
          </a:xfrm>
          <a:prstGeom prst="rect">
            <a:avLst/>
          </a:prstGeom>
        </p:spPr>
      </p:pic>
      <p:sp>
        <p:nvSpPr>
          <p:cNvPr id="4" name="TextBox 3">
            <a:extLst>
              <a:ext uri="{FF2B5EF4-FFF2-40B4-BE49-F238E27FC236}">
                <a16:creationId xmlns:a16="http://schemas.microsoft.com/office/drawing/2014/main" id="{4D9ADDB8-0F65-3B11-6C63-53EFB0879CA1}"/>
              </a:ext>
            </a:extLst>
          </p:cNvPr>
          <p:cNvSpPr txBox="1"/>
          <p:nvPr/>
        </p:nvSpPr>
        <p:spPr>
          <a:xfrm>
            <a:off x="590430" y="1655933"/>
            <a:ext cx="5426439" cy="523220"/>
          </a:xfrm>
          <a:prstGeom prst="rect">
            <a:avLst/>
          </a:prstGeom>
          <a:noFill/>
        </p:spPr>
        <p:txBody>
          <a:bodyPr wrap="square" rtlCol="0">
            <a:spAutoFit/>
          </a:bodyPr>
          <a:lstStyle/>
          <a:p>
            <a:r>
              <a:rPr lang="en-US" sz="2800" b="1" dirty="0">
                <a:solidFill>
                  <a:schemeClr val="accent5">
                    <a:lumMod val="75000"/>
                  </a:schemeClr>
                </a:solidFill>
              </a:rPr>
              <a:t>insights:</a:t>
            </a:r>
          </a:p>
        </p:txBody>
      </p:sp>
      <p:sp>
        <p:nvSpPr>
          <p:cNvPr id="5" name="TextBox 4">
            <a:extLst>
              <a:ext uri="{FF2B5EF4-FFF2-40B4-BE49-F238E27FC236}">
                <a16:creationId xmlns:a16="http://schemas.microsoft.com/office/drawing/2014/main" id="{C2B147BF-975E-A633-F560-6397A2E848E5}"/>
              </a:ext>
            </a:extLst>
          </p:cNvPr>
          <p:cNvSpPr txBox="1"/>
          <p:nvPr/>
        </p:nvSpPr>
        <p:spPr>
          <a:xfrm>
            <a:off x="264341" y="2313383"/>
            <a:ext cx="5679301" cy="3785652"/>
          </a:xfrm>
          <a:prstGeom prst="rect">
            <a:avLst/>
          </a:prstGeom>
          <a:noFill/>
        </p:spPr>
        <p:txBody>
          <a:bodyPr wrap="square" rtlCol="0">
            <a:spAutoFit/>
          </a:bodyPr>
          <a:lstStyle/>
          <a:p>
            <a:pPr algn="l" rtl="0">
              <a:buNone/>
            </a:pPr>
            <a:r>
              <a:rPr lang="en-US" sz="1600" b="0" i="0" dirty="0">
                <a:solidFill>
                  <a:schemeClr val="tx1"/>
                </a:solidFill>
                <a:effectLst/>
                <a:latin typeface="Roboto" panose="02000000000000000000" pitchFamily="2" charset="0"/>
              </a:rPr>
              <a:t>12. Calculate the average subscription length per customer</a:t>
            </a:r>
          </a:p>
          <a:p>
            <a:pPr algn="l" rtl="0">
              <a:buNone/>
            </a:pPr>
            <a:r>
              <a:rPr lang="en-US" sz="1600" b="0" i="0" dirty="0">
                <a:solidFill>
                  <a:schemeClr val="tx1"/>
                </a:solidFill>
                <a:effectLst/>
                <a:latin typeface="Roboto" panose="02000000000000000000" pitchFamily="2" charset="0"/>
              </a:rPr>
              <a:t>.</a:t>
            </a: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13. Get the top 10 flash sales by revenue.</a:t>
            </a:r>
          </a:p>
          <a:p>
            <a:pPr algn="l" rtl="0">
              <a:buNone/>
            </a:pP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14. Analyze the impact of discount level on units sold</a:t>
            </a:r>
          </a:p>
          <a:p>
            <a:pPr algn="l" rtl="0">
              <a:buNone/>
            </a:pP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15. Get the top 10 bundles by units sold.</a:t>
            </a:r>
          </a:p>
          <a:p>
            <a:pPr algn="l" rtl="0">
              <a:buNone/>
            </a:pP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16. Get the top 10 bundles by revenue.</a:t>
            </a:r>
          </a:p>
          <a:p>
            <a:pPr algn="l" rtl="0">
              <a:buNone/>
            </a:pP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17. Calculate the average bundle price per product.</a:t>
            </a:r>
          </a:p>
          <a:p>
            <a:pPr algn="l" rtl="0">
              <a:buNone/>
            </a:pP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18. Get the most common keywords.</a:t>
            </a:r>
          </a:p>
          <a:p>
            <a:pPr>
              <a:buNone/>
            </a:pPr>
            <a:br>
              <a:rPr lang="en-US" sz="1600" dirty="0"/>
            </a:br>
            <a:endParaRPr lang="en-US" sz="1600" dirty="0">
              <a:solidFill>
                <a:schemeClr val="tx1"/>
              </a:solidFill>
            </a:endParaRPr>
          </a:p>
        </p:txBody>
      </p:sp>
      <p:sp>
        <p:nvSpPr>
          <p:cNvPr id="6" name="TextBox 5">
            <a:extLst>
              <a:ext uri="{FF2B5EF4-FFF2-40B4-BE49-F238E27FC236}">
                <a16:creationId xmlns:a16="http://schemas.microsoft.com/office/drawing/2014/main" id="{865F9490-3133-B395-1EE9-CC279E719D89}"/>
              </a:ext>
            </a:extLst>
          </p:cNvPr>
          <p:cNvSpPr txBox="1"/>
          <p:nvPr/>
        </p:nvSpPr>
        <p:spPr>
          <a:xfrm>
            <a:off x="6512699" y="2313383"/>
            <a:ext cx="5679301" cy="3539430"/>
          </a:xfrm>
          <a:prstGeom prst="rect">
            <a:avLst/>
          </a:prstGeom>
          <a:noFill/>
        </p:spPr>
        <p:txBody>
          <a:bodyPr wrap="square" rtlCol="0">
            <a:spAutoFit/>
          </a:bodyPr>
          <a:lstStyle/>
          <a:p>
            <a:pPr algn="l" rtl="0">
              <a:buNone/>
            </a:pPr>
            <a:r>
              <a:rPr lang="en-US" sz="1600" b="0" i="0" dirty="0">
                <a:solidFill>
                  <a:schemeClr val="tx1"/>
                </a:solidFill>
                <a:effectLst/>
                <a:latin typeface="Roboto" panose="02000000000000000000" pitchFamily="2" charset="0"/>
              </a:rPr>
              <a:t>19. Get keywords with the highest conversion rate.</a:t>
            </a:r>
          </a:p>
          <a:p>
            <a:pPr algn="l" rtl="0">
              <a:buNone/>
            </a:pP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20. Calculate total revenue.</a:t>
            </a:r>
          </a:p>
          <a:p>
            <a:pPr algn="l" rtl="0">
              <a:buNone/>
            </a:pP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21. Calculate total clicks and conversions.</a:t>
            </a:r>
          </a:p>
          <a:p>
            <a:pPr algn="l" rtl="0">
              <a:buNone/>
            </a:pP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22. Calculate the average customer satisfaction per subscription tier along with total revenue.</a:t>
            </a:r>
          </a:p>
          <a:p>
            <a:pPr algn="l" rtl="0">
              <a:buNone/>
            </a:pPr>
            <a:br>
              <a:rPr lang="en-US" sz="1600" b="0" i="0" dirty="0">
                <a:solidFill>
                  <a:schemeClr val="tx1"/>
                </a:solidFill>
                <a:effectLst/>
                <a:latin typeface="Roboto" panose="02000000000000000000" pitchFamily="2" charset="0"/>
              </a:rPr>
            </a:br>
            <a:r>
              <a:rPr lang="en-US" sz="1600" b="0" i="0" dirty="0">
                <a:solidFill>
                  <a:schemeClr val="tx1"/>
                </a:solidFill>
                <a:effectLst/>
                <a:latin typeface="Roboto" panose="02000000000000000000" pitchFamily="2" charset="0"/>
              </a:rPr>
              <a:t>23. Calculate the difference in customer satisfaction between each campaign and the previous campaign for each customer.02:04 PM</a:t>
            </a:r>
          </a:p>
          <a:p>
            <a:pPr>
              <a:buNone/>
            </a:pPr>
            <a:br>
              <a:rPr lang="en-US" sz="1600" dirty="0"/>
            </a:br>
            <a:endParaRPr lang="en-US" sz="1600" dirty="0">
              <a:solidFill>
                <a:schemeClr val="tx1"/>
              </a:solidFill>
            </a:endParaRPr>
          </a:p>
        </p:txBody>
      </p:sp>
    </p:spTree>
    <p:extLst>
      <p:ext uri="{BB962C8B-B14F-4D97-AF65-F5344CB8AC3E}">
        <p14:creationId xmlns:p14="http://schemas.microsoft.com/office/powerpoint/2010/main" val="1643237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0557EC64-195F-4154-BCB5-8A6CC5A9A086}"/>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9F48AF07-EC26-FB0B-85E2-4DF9DD7D9340}"/>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BC1F2866-BB9D-AEFF-EB8B-B705312BD76C}"/>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148" name="Google Shape;148;p5">
            <a:extLst>
              <a:ext uri="{FF2B5EF4-FFF2-40B4-BE49-F238E27FC236}">
                <a16:creationId xmlns:a16="http://schemas.microsoft.com/office/drawing/2014/main" id="{E0DCAA9C-DF4E-F77A-63A9-567E09574177}"/>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8D97B373-4956-C746-9737-0C1B15D4BDE0}"/>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66BF66E3-4B94-0A8F-2440-AFA40157D5A9}"/>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01A84C4F-7BB2-4E73-E12B-8622E380A7C8}"/>
              </a:ext>
            </a:extLst>
          </p:cNvPr>
          <p:cNvSpPr txBox="1"/>
          <p:nvPr/>
        </p:nvSpPr>
        <p:spPr>
          <a:xfrm>
            <a:off x="224157" y="1801051"/>
            <a:ext cx="5426439" cy="523220"/>
          </a:xfrm>
          <a:prstGeom prst="rect">
            <a:avLst/>
          </a:prstGeom>
          <a:noFill/>
        </p:spPr>
        <p:txBody>
          <a:bodyPr wrap="square" rtlCol="0">
            <a:spAutoFit/>
          </a:bodyPr>
          <a:lstStyle/>
          <a:p>
            <a:r>
              <a:rPr lang="en-US" sz="2800" b="1" dirty="0">
                <a:solidFill>
                  <a:schemeClr val="accent1">
                    <a:lumMod val="50000"/>
                  </a:schemeClr>
                </a:solidFill>
              </a:rPr>
              <a:t>LIBRARIES USED :</a:t>
            </a:r>
          </a:p>
        </p:txBody>
      </p:sp>
      <p:pic>
        <p:nvPicPr>
          <p:cNvPr id="11" name="Picture 10">
            <a:extLst>
              <a:ext uri="{FF2B5EF4-FFF2-40B4-BE49-F238E27FC236}">
                <a16:creationId xmlns:a16="http://schemas.microsoft.com/office/drawing/2014/main" id="{40FCB7C0-60C8-7FBF-2C30-218312CB0525}"/>
              </a:ext>
            </a:extLst>
          </p:cNvPr>
          <p:cNvPicPr>
            <a:picLocks noChangeAspect="1"/>
          </p:cNvPicPr>
          <p:nvPr/>
        </p:nvPicPr>
        <p:blipFill>
          <a:blip r:embed="rId4"/>
          <a:srcRect/>
          <a:stretch/>
        </p:blipFill>
        <p:spPr>
          <a:xfrm>
            <a:off x="6486626" y="1946025"/>
            <a:ext cx="4376060" cy="3179482"/>
          </a:xfrm>
          <a:prstGeom prst="rect">
            <a:avLst/>
          </a:prstGeom>
        </p:spPr>
      </p:pic>
      <p:sp>
        <p:nvSpPr>
          <p:cNvPr id="12" name="TextBox 11">
            <a:extLst>
              <a:ext uri="{FF2B5EF4-FFF2-40B4-BE49-F238E27FC236}">
                <a16:creationId xmlns:a16="http://schemas.microsoft.com/office/drawing/2014/main" id="{5D2E313E-9EF7-BD07-0B11-2E5ECA9D772A}"/>
              </a:ext>
            </a:extLst>
          </p:cNvPr>
          <p:cNvSpPr txBox="1"/>
          <p:nvPr/>
        </p:nvSpPr>
        <p:spPr>
          <a:xfrm>
            <a:off x="234605" y="2702516"/>
            <a:ext cx="5057804" cy="2246769"/>
          </a:xfrm>
          <a:prstGeom prst="rect">
            <a:avLst/>
          </a:prstGeom>
          <a:noFill/>
        </p:spPr>
        <p:txBody>
          <a:bodyPr wrap="square" rtlCol="0">
            <a:spAutoFit/>
          </a:bodyPr>
          <a:lstStyle/>
          <a:p>
            <a:pPr marL="342900" indent="-342900">
              <a:buAutoNum type="arabicPeriod"/>
            </a:pPr>
            <a:r>
              <a:rPr lang="en-GB" dirty="0"/>
              <a:t>pandas (pd) - Core data manipulation (</a:t>
            </a:r>
            <a:r>
              <a:rPr lang="en-GB" dirty="0" err="1"/>
              <a:t>DataFrames</a:t>
            </a:r>
            <a:r>
              <a:rPr lang="en-GB" dirty="0"/>
              <a:t>, SQL queries, calculations)   </a:t>
            </a:r>
          </a:p>
          <a:p>
            <a:pPr marL="342900" indent="-342900">
              <a:buAutoNum type="arabicPeriod"/>
            </a:pPr>
            <a:r>
              <a:rPr lang="en-GB" dirty="0"/>
              <a:t>numpy (np) - Numerical </a:t>
            </a:r>
          </a:p>
          <a:p>
            <a:pPr marL="342900" indent="-342900">
              <a:buAutoNum type="arabicPeriod"/>
            </a:pPr>
            <a:r>
              <a:rPr lang="en-GB" dirty="0" err="1"/>
              <a:t>sqlalchemy</a:t>
            </a:r>
            <a:r>
              <a:rPr lang="en-GB" dirty="0"/>
              <a:t> - Database </a:t>
            </a:r>
          </a:p>
          <a:p>
            <a:pPr marL="342900" indent="-342900">
              <a:buAutoNum type="arabicPeriod"/>
            </a:pPr>
            <a:r>
              <a:rPr lang="en-GB" dirty="0" err="1"/>
              <a:t>mysql</a:t>
            </a:r>
            <a:r>
              <a:rPr lang="en-GB" dirty="0"/>
              <a:t>-connector - MySQL </a:t>
            </a:r>
          </a:p>
          <a:p>
            <a:pPr marL="342900" indent="-342900">
              <a:buAutoNum type="arabicPeriod"/>
            </a:pPr>
            <a:r>
              <a:rPr lang="en-GB" dirty="0" err="1"/>
              <a:t>matplotlib.pyplot</a:t>
            </a:r>
            <a:r>
              <a:rPr lang="en-GB" dirty="0"/>
              <a:t> (plt) - Basic visualization. </a:t>
            </a:r>
          </a:p>
          <a:p>
            <a:pPr marL="342900" indent="-342900">
              <a:buAutoNum type="arabicPeriod"/>
            </a:pPr>
            <a:r>
              <a:rPr lang="en-GB" dirty="0"/>
              <a:t>seaborn (sns) - Statistical </a:t>
            </a:r>
          </a:p>
          <a:p>
            <a:pPr marL="342900" indent="-342900">
              <a:buAutoNum type="arabicPeriod"/>
            </a:pPr>
            <a:r>
              <a:rPr lang="en-GB" dirty="0" err="1"/>
              <a:t>plotly.express</a:t>
            </a:r>
            <a:r>
              <a:rPr lang="en-GB" dirty="0"/>
              <a:t> (px) - Interactive visualization.</a:t>
            </a:r>
          </a:p>
          <a:p>
            <a:pPr marL="342900" indent="-342900">
              <a:buAutoNum type="arabicPeriod"/>
            </a:pPr>
            <a:r>
              <a:rPr lang="en-GB" dirty="0" err="1"/>
              <a:t>scipy</a:t>
            </a:r>
            <a:r>
              <a:rPr lang="en-GB" dirty="0"/>
              <a:t> - Scientific </a:t>
            </a:r>
          </a:p>
          <a:p>
            <a:pPr marL="342900" indent="-342900">
              <a:buAutoNum type="arabicPeriod"/>
            </a:pPr>
            <a:r>
              <a:rPr lang="en-GB" dirty="0"/>
              <a:t>warnings - Alert management</a:t>
            </a:r>
            <a:endParaRPr lang="en-US" dirty="0"/>
          </a:p>
        </p:txBody>
      </p:sp>
      <p:sp>
        <p:nvSpPr>
          <p:cNvPr id="4" name="TextBox 3">
            <a:extLst>
              <a:ext uri="{FF2B5EF4-FFF2-40B4-BE49-F238E27FC236}">
                <a16:creationId xmlns:a16="http://schemas.microsoft.com/office/drawing/2014/main" id="{28097D0C-8C69-ABDF-C05C-CEEA19287D75}"/>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B4B92FB2-CA93-A172-4557-207D309A24BE}"/>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spTree>
    <p:extLst>
      <p:ext uri="{BB962C8B-B14F-4D97-AF65-F5344CB8AC3E}">
        <p14:creationId xmlns:p14="http://schemas.microsoft.com/office/powerpoint/2010/main" val="1631770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D9CEEAC2-D939-4767-F61C-8591583A7BDC}"/>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232892F2-0E4C-B890-61EB-920A0CF67D1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B74DADBE-0826-8C3B-12E9-D582868B1ACA}"/>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148" name="Google Shape;148;p5">
            <a:extLst>
              <a:ext uri="{FF2B5EF4-FFF2-40B4-BE49-F238E27FC236}">
                <a16:creationId xmlns:a16="http://schemas.microsoft.com/office/drawing/2014/main" id="{A470D70F-918F-6CF1-1583-6A954F66114B}"/>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467B728B-C84A-D016-AE8A-5534D8151535}"/>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78A938E1-CCAF-33A8-5318-C7621E91A48C}"/>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FD98AE42-838E-BEF5-59CD-327E0059ED26}"/>
              </a:ext>
            </a:extLst>
          </p:cNvPr>
          <p:cNvSpPr txBox="1"/>
          <p:nvPr/>
        </p:nvSpPr>
        <p:spPr>
          <a:xfrm>
            <a:off x="224157" y="1701596"/>
            <a:ext cx="5426439" cy="523220"/>
          </a:xfrm>
          <a:prstGeom prst="rect">
            <a:avLst/>
          </a:prstGeom>
          <a:noFill/>
        </p:spPr>
        <p:txBody>
          <a:bodyPr wrap="square" rtlCol="0">
            <a:spAutoFit/>
          </a:bodyPr>
          <a:lstStyle/>
          <a:p>
            <a:r>
              <a:rPr lang="en-US" sz="2800" b="1" dirty="0">
                <a:solidFill>
                  <a:schemeClr val="accent1">
                    <a:lumMod val="50000"/>
                  </a:schemeClr>
                </a:solidFill>
              </a:rPr>
              <a:t>Processing :</a:t>
            </a:r>
          </a:p>
        </p:txBody>
      </p:sp>
      <p:pic>
        <p:nvPicPr>
          <p:cNvPr id="11" name="Picture 10">
            <a:extLst>
              <a:ext uri="{FF2B5EF4-FFF2-40B4-BE49-F238E27FC236}">
                <a16:creationId xmlns:a16="http://schemas.microsoft.com/office/drawing/2014/main" id="{8725FF75-84E4-B346-67FA-50849DBB2973}"/>
              </a:ext>
            </a:extLst>
          </p:cNvPr>
          <p:cNvPicPr>
            <a:picLocks noChangeAspect="1"/>
          </p:cNvPicPr>
          <p:nvPr/>
        </p:nvPicPr>
        <p:blipFill>
          <a:blip r:embed="rId4"/>
          <a:srcRect/>
          <a:stretch/>
        </p:blipFill>
        <p:spPr>
          <a:xfrm>
            <a:off x="5644812" y="1701596"/>
            <a:ext cx="5294864" cy="375487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20C7C713-61ED-9E47-235F-DB2A0616F413}"/>
              </a:ext>
            </a:extLst>
          </p:cNvPr>
          <p:cNvSpPr txBox="1"/>
          <p:nvPr/>
        </p:nvSpPr>
        <p:spPr>
          <a:xfrm>
            <a:off x="305696" y="2643316"/>
            <a:ext cx="5057804" cy="2893100"/>
          </a:xfrm>
          <a:prstGeom prst="rect">
            <a:avLst/>
          </a:prstGeom>
          <a:noFill/>
        </p:spPr>
        <p:txBody>
          <a:bodyPr wrap="square" rtlCol="0">
            <a:spAutoFit/>
          </a:bodyPr>
          <a:lstStyle/>
          <a:p>
            <a:pPr marL="342900" indent="-342900">
              <a:buAutoNum type="arabicPeriod"/>
            </a:pPr>
            <a:r>
              <a:rPr lang="en-GB" dirty="0"/>
              <a:t>Connected to Database   </a:t>
            </a:r>
          </a:p>
          <a:p>
            <a:endParaRPr lang="en-GB" dirty="0"/>
          </a:p>
          <a:p>
            <a:r>
              <a:rPr lang="en-GB" dirty="0"/>
              <a:t> - Established link between Python and our MySQL marketing database</a:t>
            </a:r>
          </a:p>
          <a:p>
            <a:endParaRPr lang="en-GB" dirty="0"/>
          </a:p>
          <a:p>
            <a:r>
              <a:rPr lang="en-GB" dirty="0"/>
              <a:t>2. Imported Data  </a:t>
            </a:r>
          </a:p>
          <a:p>
            <a:r>
              <a:rPr lang="en-GB" dirty="0"/>
              <a:t>  </a:t>
            </a:r>
          </a:p>
          <a:p>
            <a:r>
              <a:rPr lang="en-GB" dirty="0"/>
              <a:t> - Loaded all records from the "</a:t>
            </a:r>
            <a:r>
              <a:rPr lang="en-GB" dirty="0" err="1"/>
              <a:t>marketing_and_product_performance</a:t>
            </a:r>
            <a:r>
              <a:rPr lang="en-GB" dirty="0"/>
              <a:t>" table</a:t>
            </a:r>
          </a:p>
          <a:p>
            <a:endParaRPr lang="en-GB" dirty="0"/>
          </a:p>
          <a:p>
            <a:r>
              <a:rPr lang="en-GB" dirty="0"/>
              <a:t>3. Verified Data   </a:t>
            </a:r>
          </a:p>
          <a:p>
            <a:endParaRPr lang="en-GB" dirty="0"/>
          </a:p>
          <a:p>
            <a:r>
              <a:rPr lang="en-GB" dirty="0"/>
              <a:t>- Checked first 5 rows to confirm successful import</a:t>
            </a:r>
            <a:endParaRPr lang="en-US" dirty="0"/>
          </a:p>
        </p:txBody>
      </p:sp>
      <p:sp>
        <p:nvSpPr>
          <p:cNvPr id="4" name="TextBox 3">
            <a:extLst>
              <a:ext uri="{FF2B5EF4-FFF2-40B4-BE49-F238E27FC236}">
                <a16:creationId xmlns:a16="http://schemas.microsoft.com/office/drawing/2014/main" id="{1A2CE48D-EBCB-DC6F-BAC6-20F3C75F97B7}"/>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F4B93B38-5094-185A-DF16-25B1DFE6BC85}"/>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spTree>
    <p:extLst>
      <p:ext uri="{BB962C8B-B14F-4D97-AF65-F5344CB8AC3E}">
        <p14:creationId xmlns:p14="http://schemas.microsoft.com/office/powerpoint/2010/main" val="702712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D9CEEAC2-D939-4767-F61C-8591583A7BDC}"/>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232892F2-0E4C-B890-61EB-920A0CF67D1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B74DADBE-0826-8C3B-12E9-D582868B1ACA}"/>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148" name="Google Shape;148;p5">
            <a:extLst>
              <a:ext uri="{FF2B5EF4-FFF2-40B4-BE49-F238E27FC236}">
                <a16:creationId xmlns:a16="http://schemas.microsoft.com/office/drawing/2014/main" id="{A470D70F-918F-6CF1-1583-6A954F66114B}"/>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467B728B-C84A-D016-AE8A-5534D8151535}"/>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78A938E1-CCAF-33A8-5318-C7621E91A48C}"/>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FD98AE42-838E-BEF5-59CD-327E0059ED26}"/>
              </a:ext>
            </a:extLst>
          </p:cNvPr>
          <p:cNvSpPr txBox="1"/>
          <p:nvPr/>
        </p:nvSpPr>
        <p:spPr>
          <a:xfrm>
            <a:off x="224157" y="1701596"/>
            <a:ext cx="5426439" cy="523220"/>
          </a:xfrm>
          <a:prstGeom prst="rect">
            <a:avLst/>
          </a:prstGeom>
          <a:noFill/>
        </p:spPr>
        <p:txBody>
          <a:bodyPr wrap="square" rtlCol="0">
            <a:spAutoFit/>
          </a:bodyPr>
          <a:lstStyle/>
          <a:p>
            <a:r>
              <a:rPr lang="en-US" sz="2800" b="1" dirty="0">
                <a:solidFill>
                  <a:schemeClr val="accent1">
                    <a:lumMod val="50000"/>
                  </a:schemeClr>
                </a:solidFill>
              </a:rPr>
              <a:t>Processing :</a:t>
            </a:r>
          </a:p>
        </p:txBody>
      </p:sp>
      <p:pic>
        <p:nvPicPr>
          <p:cNvPr id="11" name="Picture 10">
            <a:extLst>
              <a:ext uri="{FF2B5EF4-FFF2-40B4-BE49-F238E27FC236}">
                <a16:creationId xmlns:a16="http://schemas.microsoft.com/office/drawing/2014/main" id="{8725FF75-84E4-B346-67FA-50849DBB2973}"/>
              </a:ext>
            </a:extLst>
          </p:cNvPr>
          <p:cNvPicPr>
            <a:picLocks noChangeAspect="1"/>
          </p:cNvPicPr>
          <p:nvPr/>
        </p:nvPicPr>
        <p:blipFill>
          <a:blip r:embed="rId4"/>
          <a:srcRect/>
          <a:stretch/>
        </p:blipFill>
        <p:spPr>
          <a:xfrm>
            <a:off x="5644812" y="1701596"/>
            <a:ext cx="5294864" cy="375487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20C7C713-61ED-9E47-235F-DB2A0616F413}"/>
              </a:ext>
            </a:extLst>
          </p:cNvPr>
          <p:cNvSpPr txBox="1"/>
          <p:nvPr/>
        </p:nvSpPr>
        <p:spPr>
          <a:xfrm>
            <a:off x="305696" y="2643316"/>
            <a:ext cx="5057804" cy="2893100"/>
          </a:xfrm>
          <a:prstGeom prst="rect">
            <a:avLst/>
          </a:prstGeom>
          <a:noFill/>
        </p:spPr>
        <p:txBody>
          <a:bodyPr wrap="square" rtlCol="0">
            <a:spAutoFit/>
          </a:bodyPr>
          <a:lstStyle/>
          <a:p>
            <a:pPr marL="342900" indent="-342900">
              <a:buAutoNum type="arabicPeriod"/>
            </a:pPr>
            <a:r>
              <a:rPr lang="en-GB" dirty="0"/>
              <a:t>Connected to Database   </a:t>
            </a:r>
          </a:p>
          <a:p>
            <a:endParaRPr lang="en-GB" dirty="0"/>
          </a:p>
          <a:p>
            <a:r>
              <a:rPr lang="en-GB" dirty="0"/>
              <a:t> - Established link between Python and our MySQL marketing database</a:t>
            </a:r>
          </a:p>
          <a:p>
            <a:endParaRPr lang="en-GB" dirty="0"/>
          </a:p>
          <a:p>
            <a:r>
              <a:rPr lang="en-GB" dirty="0"/>
              <a:t>2. Imported Data  </a:t>
            </a:r>
          </a:p>
          <a:p>
            <a:r>
              <a:rPr lang="en-GB" dirty="0"/>
              <a:t>  </a:t>
            </a:r>
          </a:p>
          <a:p>
            <a:r>
              <a:rPr lang="en-GB" dirty="0"/>
              <a:t> - Loaded all records from the "</a:t>
            </a:r>
            <a:r>
              <a:rPr lang="en-GB" dirty="0" err="1"/>
              <a:t>marketing_and_product_performance</a:t>
            </a:r>
            <a:r>
              <a:rPr lang="en-GB" dirty="0"/>
              <a:t>" table</a:t>
            </a:r>
          </a:p>
          <a:p>
            <a:endParaRPr lang="en-GB" dirty="0"/>
          </a:p>
          <a:p>
            <a:r>
              <a:rPr lang="en-GB" dirty="0"/>
              <a:t>3. Verified Data   </a:t>
            </a:r>
          </a:p>
          <a:p>
            <a:endParaRPr lang="en-GB" dirty="0"/>
          </a:p>
          <a:p>
            <a:r>
              <a:rPr lang="en-GB" dirty="0"/>
              <a:t>- Checked first 5 rows to confirm successful import</a:t>
            </a:r>
            <a:endParaRPr lang="en-US" dirty="0"/>
          </a:p>
        </p:txBody>
      </p:sp>
      <p:sp>
        <p:nvSpPr>
          <p:cNvPr id="4" name="TextBox 3">
            <a:extLst>
              <a:ext uri="{FF2B5EF4-FFF2-40B4-BE49-F238E27FC236}">
                <a16:creationId xmlns:a16="http://schemas.microsoft.com/office/drawing/2014/main" id="{1A2CE48D-EBCB-DC6F-BAC6-20F3C75F97B7}"/>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F4B93B38-5094-185A-DF16-25B1DFE6BC85}"/>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spTree>
    <p:extLst>
      <p:ext uri="{BB962C8B-B14F-4D97-AF65-F5344CB8AC3E}">
        <p14:creationId xmlns:p14="http://schemas.microsoft.com/office/powerpoint/2010/main" val="175632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66B3DD6E-A643-112C-748B-7FCFD4080ED8}"/>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F47CB956-C682-6A87-158A-199AB2E81DC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8A318D2F-ED71-543E-FD02-BABD58CFCFC8}"/>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148" name="Google Shape;148;p5">
            <a:extLst>
              <a:ext uri="{FF2B5EF4-FFF2-40B4-BE49-F238E27FC236}">
                <a16:creationId xmlns:a16="http://schemas.microsoft.com/office/drawing/2014/main" id="{4C15D4CB-D5F7-60E0-3BDF-759A8B339695}"/>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9CB49023-5C6C-1230-15C9-320F6C7ECE93}"/>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B4F14190-B496-F734-E48B-DFBCE062D2F5}"/>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E7AAF7D1-41CD-22EA-A2B7-F5B460C3A39D}"/>
              </a:ext>
            </a:extLst>
          </p:cNvPr>
          <p:cNvSpPr txBox="1"/>
          <p:nvPr/>
        </p:nvSpPr>
        <p:spPr>
          <a:xfrm>
            <a:off x="224157" y="1701596"/>
            <a:ext cx="5426439" cy="523220"/>
          </a:xfrm>
          <a:prstGeom prst="rect">
            <a:avLst/>
          </a:prstGeom>
          <a:noFill/>
        </p:spPr>
        <p:txBody>
          <a:bodyPr wrap="square" rtlCol="0">
            <a:spAutoFit/>
          </a:bodyPr>
          <a:lstStyle/>
          <a:p>
            <a:r>
              <a:rPr lang="en-US" sz="2800" b="1" dirty="0">
                <a:solidFill>
                  <a:schemeClr val="accent1">
                    <a:lumMod val="50000"/>
                  </a:schemeClr>
                </a:solidFill>
              </a:rPr>
              <a:t>Processing :</a:t>
            </a:r>
          </a:p>
        </p:txBody>
      </p:sp>
      <p:pic>
        <p:nvPicPr>
          <p:cNvPr id="11" name="Picture 10">
            <a:extLst>
              <a:ext uri="{FF2B5EF4-FFF2-40B4-BE49-F238E27FC236}">
                <a16:creationId xmlns:a16="http://schemas.microsoft.com/office/drawing/2014/main" id="{2BC49921-71D8-D1C4-95EE-2150127B8B5B}"/>
              </a:ext>
            </a:extLst>
          </p:cNvPr>
          <p:cNvPicPr>
            <a:picLocks noChangeAspect="1"/>
          </p:cNvPicPr>
          <p:nvPr/>
        </p:nvPicPr>
        <p:blipFill>
          <a:blip r:embed="rId4"/>
          <a:srcRect/>
          <a:stretch/>
        </p:blipFill>
        <p:spPr>
          <a:xfrm>
            <a:off x="2532867" y="2758910"/>
            <a:ext cx="3117729" cy="33383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1BD8E655-065E-BB8C-50C4-9239CAF85E9B}"/>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E1BA9058-09EA-FBAE-52AF-8691F1831080}"/>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F06ED082-F0CB-8CBE-CE5E-24F398EBAA88}"/>
              </a:ext>
            </a:extLst>
          </p:cNvPr>
          <p:cNvPicPr>
            <a:picLocks noChangeAspect="1"/>
          </p:cNvPicPr>
          <p:nvPr/>
        </p:nvPicPr>
        <p:blipFill>
          <a:blip r:embed="rId7"/>
          <a:stretch>
            <a:fillRect/>
          </a:stretch>
        </p:blipFill>
        <p:spPr>
          <a:xfrm>
            <a:off x="6726217" y="1045958"/>
            <a:ext cx="4747246" cy="342590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37376675-1C30-5F4E-9DBC-CDD836C95475}"/>
              </a:ext>
            </a:extLst>
          </p:cNvPr>
          <p:cNvSpPr txBox="1"/>
          <p:nvPr/>
        </p:nvSpPr>
        <p:spPr>
          <a:xfrm>
            <a:off x="1724" y="3429000"/>
            <a:ext cx="2470405" cy="1600438"/>
          </a:xfrm>
          <a:prstGeom prst="rect">
            <a:avLst/>
          </a:prstGeom>
          <a:noFill/>
        </p:spPr>
        <p:txBody>
          <a:bodyPr wrap="square">
            <a:spAutoFit/>
          </a:bodyPr>
          <a:lstStyle/>
          <a:p>
            <a:pPr marL="285750" indent="-285750">
              <a:buFontTx/>
              <a:buChar char="-"/>
            </a:pPr>
            <a:r>
              <a:rPr lang="en-GB" dirty="0"/>
              <a:t>df.info() → Shows dataset structure, columns, and non-null counts </a:t>
            </a:r>
            <a:endParaRPr lang="ar-EG" dirty="0"/>
          </a:p>
          <a:p>
            <a:endParaRPr lang="ar-EG" dirty="0"/>
          </a:p>
          <a:p>
            <a:pPr marL="285750" indent="-285750">
              <a:buFontTx/>
              <a:buChar char="-"/>
            </a:pPr>
            <a:r>
              <a:rPr lang="en-GB" dirty="0"/>
              <a:t> - </a:t>
            </a:r>
            <a:r>
              <a:rPr lang="en-GB" dirty="0" err="1"/>
              <a:t>df.columns</a:t>
            </a:r>
            <a:r>
              <a:rPr lang="en-GB" dirty="0"/>
              <a:t> → Lists all available column names </a:t>
            </a:r>
          </a:p>
        </p:txBody>
      </p:sp>
      <p:sp>
        <p:nvSpPr>
          <p:cNvPr id="13" name="TextBox 12">
            <a:extLst>
              <a:ext uri="{FF2B5EF4-FFF2-40B4-BE49-F238E27FC236}">
                <a16:creationId xmlns:a16="http://schemas.microsoft.com/office/drawing/2014/main" id="{0CBF2D0D-1828-E67E-2EFF-CA163D5D2747}"/>
              </a:ext>
            </a:extLst>
          </p:cNvPr>
          <p:cNvSpPr txBox="1"/>
          <p:nvPr/>
        </p:nvSpPr>
        <p:spPr>
          <a:xfrm>
            <a:off x="6726217" y="4937052"/>
            <a:ext cx="5311302" cy="954107"/>
          </a:xfrm>
          <a:prstGeom prst="rect">
            <a:avLst/>
          </a:prstGeom>
          <a:noFill/>
        </p:spPr>
        <p:txBody>
          <a:bodyPr wrap="square">
            <a:spAutoFit/>
          </a:bodyPr>
          <a:lstStyle/>
          <a:p>
            <a:pPr marL="285750" indent="-285750">
              <a:buFontTx/>
              <a:buChar char="-"/>
            </a:pPr>
            <a:r>
              <a:rPr lang="en-GB" dirty="0" err="1"/>
              <a:t>df.dtypes</a:t>
            </a:r>
            <a:r>
              <a:rPr lang="en-GB" dirty="0"/>
              <a:t> → Displays data types for each column  </a:t>
            </a:r>
            <a:endParaRPr lang="ar-EG" dirty="0"/>
          </a:p>
          <a:p>
            <a:endParaRPr lang="ar-EG" dirty="0"/>
          </a:p>
          <a:p>
            <a:pPr marL="285750" indent="-285750">
              <a:buFontTx/>
              <a:buChar char="-"/>
            </a:pPr>
            <a:r>
              <a:rPr lang="en-GB" dirty="0"/>
              <a:t>- </a:t>
            </a:r>
            <a:r>
              <a:rPr lang="en-GB" dirty="0" err="1"/>
              <a:t>df.describe</a:t>
            </a:r>
            <a:r>
              <a:rPr lang="en-GB" dirty="0"/>
              <a:t>(include='all') → Provides summary statistics for all variables</a:t>
            </a:r>
          </a:p>
        </p:txBody>
      </p:sp>
    </p:spTree>
    <p:extLst>
      <p:ext uri="{BB962C8B-B14F-4D97-AF65-F5344CB8AC3E}">
        <p14:creationId xmlns:p14="http://schemas.microsoft.com/office/powerpoint/2010/main" val="3288130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464E912A-49FE-5CFF-D819-C0AE33733411}"/>
            </a:ext>
          </a:extLst>
        </p:cNvPr>
        <p:cNvGrpSpPr/>
        <p:nvPr/>
      </p:nvGrpSpPr>
      <p:grpSpPr>
        <a:xfrm>
          <a:off x="0" y="0"/>
          <a:ext cx="0" cy="0"/>
          <a:chOff x="0" y="0"/>
          <a:chExt cx="0" cy="0"/>
        </a:xfrm>
      </p:grpSpPr>
      <p:sp>
        <p:nvSpPr>
          <p:cNvPr id="163" name="Google Shape;163;p6">
            <a:extLst>
              <a:ext uri="{FF2B5EF4-FFF2-40B4-BE49-F238E27FC236}">
                <a16:creationId xmlns:a16="http://schemas.microsoft.com/office/drawing/2014/main" id="{DA24EB5F-92BE-AB61-A7BA-1251C4B99D7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D56B78B6-A108-6764-D9B3-5B8A2D92008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165" name="Google Shape;165;p6" title="download.png">
            <a:extLst>
              <a:ext uri="{FF2B5EF4-FFF2-40B4-BE49-F238E27FC236}">
                <a16:creationId xmlns:a16="http://schemas.microsoft.com/office/drawing/2014/main" id="{69A0F987-02E5-EED3-B45B-F31ABC3230A1}"/>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F2F96D4A-D1D8-1BD2-76FD-1526778FDAB8}"/>
              </a:ext>
            </a:extLst>
          </p:cNvPr>
          <p:cNvSpPr txBox="1"/>
          <p:nvPr/>
        </p:nvSpPr>
        <p:spPr>
          <a:xfrm>
            <a:off x="2773800" y="907774"/>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3" name="Picture 2" descr="A blue and yellow snake logo&#10;&#10;AI-generated content may be incorrect.">
            <a:extLst>
              <a:ext uri="{FF2B5EF4-FFF2-40B4-BE49-F238E27FC236}">
                <a16:creationId xmlns:a16="http://schemas.microsoft.com/office/drawing/2014/main" id="{825B82A6-E473-B572-5846-B3FD09A1171A}"/>
              </a:ext>
            </a:extLst>
          </p:cNvPr>
          <p:cNvPicPr>
            <a:picLocks noChangeAspect="1"/>
          </p:cNvPicPr>
          <p:nvPr/>
        </p:nvPicPr>
        <p:blipFill>
          <a:blip r:embed="rId4">
            <a:extLst>
              <a:ext uri="{837473B0-CC2E-450A-ABE3-18F120FF3D39}">
                <a1611:picAttrSrcUrl xmlns:a1611="http://schemas.microsoft.com/office/drawing/2016/11/main" r:id="rId5"/>
              </a:ext>
            </a:extLst>
          </a:blip>
          <a:srcRect l="20422" r="17769"/>
          <a:stretch/>
        </p:blipFill>
        <p:spPr>
          <a:xfrm>
            <a:off x="1572718" y="631072"/>
            <a:ext cx="1274164" cy="1322844"/>
          </a:xfrm>
          <a:prstGeom prst="rect">
            <a:avLst/>
          </a:prstGeom>
        </p:spPr>
      </p:pic>
      <p:pic>
        <p:nvPicPr>
          <p:cNvPr id="5" name="Picture 4">
            <a:extLst>
              <a:ext uri="{FF2B5EF4-FFF2-40B4-BE49-F238E27FC236}">
                <a16:creationId xmlns:a16="http://schemas.microsoft.com/office/drawing/2014/main" id="{FBD94972-DAA8-4322-4201-2E0F631B7398}"/>
              </a:ext>
            </a:extLst>
          </p:cNvPr>
          <p:cNvPicPr>
            <a:picLocks noChangeAspect="1"/>
          </p:cNvPicPr>
          <p:nvPr/>
        </p:nvPicPr>
        <p:blipFill>
          <a:blip r:embed="rId6"/>
          <a:srcRect t="-1" b="54771"/>
          <a:stretch/>
        </p:blipFill>
        <p:spPr>
          <a:xfrm>
            <a:off x="4805569" y="2996112"/>
            <a:ext cx="2580861" cy="311937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9FAFA38-F87E-64B2-01B8-86ABB1B0B29F}"/>
              </a:ext>
            </a:extLst>
          </p:cNvPr>
          <p:cNvSpPr txBox="1"/>
          <p:nvPr/>
        </p:nvSpPr>
        <p:spPr>
          <a:xfrm>
            <a:off x="377832" y="1778981"/>
            <a:ext cx="5426439" cy="523220"/>
          </a:xfrm>
          <a:prstGeom prst="rect">
            <a:avLst/>
          </a:prstGeom>
          <a:noFill/>
        </p:spPr>
        <p:txBody>
          <a:bodyPr wrap="square" rtlCol="0">
            <a:spAutoFit/>
          </a:bodyPr>
          <a:lstStyle/>
          <a:p>
            <a:r>
              <a:rPr lang="en-US" sz="2800" b="1" dirty="0">
                <a:solidFill>
                  <a:schemeClr val="accent1">
                    <a:lumMod val="50000"/>
                  </a:schemeClr>
                </a:solidFill>
              </a:rPr>
              <a:t>Cleaning :</a:t>
            </a:r>
          </a:p>
        </p:txBody>
      </p:sp>
      <p:sp>
        <p:nvSpPr>
          <p:cNvPr id="8" name="TextBox 7">
            <a:extLst>
              <a:ext uri="{FF2B5EF4-FFF2-40B4-BE49-F238E27FC236}">
                <a16:creationId xmlns:a16="http://schemas.microsoft.com/office/drawing/2014/main" id="{D312AFFA-D673-51F2-71C7-13538043AD20}"/>
              </a:ext>
            </a:extLst>
          </p:cNvPr>
          <p:cNvSpPr txBox="1"/>
          <p:nvPr/>
        </p:nvSpPr>
        <p:spPr>
          <a:xfrm>
            <a:off x="252492" y="2825124"/>
            <a:ext cx="3874509" cy="2462213"/>
          </a:xfrm>
          <a:prstGeom prst="rect">
            <a:avLst/>
          </a:prstGeom>
          <a:noFill/>
        </p:spPr>
        <p:txBody>
          <a:bodyPr wrap="square" rtlCol="0">
            <a:spAutoFit/>
          </a:bodyPr>
          <a:lstStyle/>
          <a:p>
            <a:pPr marL="285750" indent="-285750">
              <a:buFontTx/>
              <a:buChar char="-"/>
            </a:pPr>
            <a:r>
              <a:rPr lang="en-US" dirty="0" err="1"/>
              <a:t>df.isnull</a:t>
            </a:r>
            <a:r>
              <a:rPr lang="en-US" dirty="0"/>
              <a:t>().sum(): Checks for missing values.</a:t>
            </a:r>
            <a:endParaRPr lang="ar-EG" dirty="0"/>
          </a:p>
          <a:p>
            <a:pPr marL="285750" indent="-285750">
              <a:buFontTx/>
              <a:buChar char="-"/>
            </a:pPr>
            <a:endParaRPr lang="ar-EG" dirty="0"/>
          </a:p>
          <a:p>
            <a:pPr marL="285750" indent="-285750">
              <a:buFontTx/>
              <a:buChar char="-"/>
            </a:pPr>
            <a:r>
              <a:rPr lang="en-US" dirty="0" err="1"/>
              <a:t>df.duplicated</a:t>
            </a:r>
            <a:r>
              <a:rPr lang="en-US" dirty="0"/>
              <a:t>().sum(): Counts duplicate rows.</a:t>
            </a:r>
            <a:endParaRPr lang="ar-EG" dirty="0"/>
          </a:p>
          <a:p>
            <a:pPr marL="285750" indent="-285750">
              <a:buFontTx/>
              <a:buChar char="-"/>
            </a:pPr>
            <a:endParaRPr lang="ar-EG" dirty="0"/>
          </a:p>
          <a:p>
            <a:pPr marL="285750" indent="-285750">
              <a:buFontTx/>
              <a:buChar char="-"/>
            </a:pPr>
            <a:r>
              <a:rPr lang="en-US" dirty="0" err="1"/>
              <a:t>df.nunique</a:t>
            </a:r>
            <a:r>
              <a:rPr lang="en-US" dirty="0"/>
              <a:t>(): Shows number of unique values per column.</a:t>
            </a:r>
            <a:endParaRPr lang="ar-EG" dirty="0"/>
          </a:p>
          <a:p>
            <a:endParaRPr lang="ar-EG" dirty="0"/>
          </a:p>
          <a:p>
            <a:pPr marL="285750" indent="-285750">
              <a:buFontTx/>
              <a:buChar char="-"/>
            </a:pPr>
            <a:r>
              <a:rPr lang="en-US" dirty="0"/>
              <a:t>IQR Method: Detects outliers using interquartile range.</a:t>
            </a:r>
          </a:p>
        </p:txBody>
      </p:sp>
      <p:pic>
        <p:nvPicPr>
          <p:cNvPr id="7" name="Picture 6" descr="A screenshot of a computer code&#10;&#10;AI-generated content may be incorrect.">
            <a:extLst>
              <a:ext uri="{FF2B5EF4-FFF2-40B4-BE49-F238E27FC236}">
                <a16:creationId xmlns:a16="http://schemas.microsoft.com/office/drawing/2014/main" id="{9DFB25E6-9600-C80D-037A-4CC7F3F678AD}"/>
              </a:ext>
            </a:extLst>
          </p:cNvPr>
          <p:cNvPicPr>
            <a:picLocks noChangeAspect="1"/>
          </p:cNvPicPr>
          <p:nvPr/>
        </p:nvPicPr>
        <p:blipFill>
          <a:blip r:embed="rId7"/>
          <a:stretch>
            <a:fillRect/>
          </a:stretch>
        </p:blipFill>
        <p:spPr>
          <a:xfrm>
            <a:off x="5753724" y="666726"/>
            <a:ext cx="4748870" cy="2031856"/>
          </a:xfrm>
          <a:prstGeom prst="rect">
            <a:avLst/>
          </a:prstGeom>
          <a:ln>
            <a:noFill/>
          </a:ln>
          <a:effectLst>
            <a:outerShdw blurRad="292100" dist="139700" dir="2700000" algn="tl" rotWithShape="0">
              <a:srgbClr val="333333">
                <a:alpha val="65000"/>
              </a:srgbClr>
            </a:outerShdw>
          </a:effectLst>
        </p:spPr>
      </p:pic>
      <p:pic>
        <p:nvPicPr>
          <p:cNvPr id="10" name="Picture 9" descr="A screenshot of a computer program&#10;&#10;AI-generated content may be incorrect.">
            <a:extLst>
              <a:ext uri="{FF2B5EF4-FFF2-40B4-BE49-F238E27FC236}">
                <a16:creationId xmlns:a16="http://schemas.microsoft.com/office/drawing/2014/main" id="{F4B69151-5A13-5959-136E-70EF5232F395}"/>
              </a:ext>
            </a:extLst>
          </p:cNvPr>
          <p:cNvPicPr>
            <a:picLocks noChangeAspect="1"/>
          </p:cNvPicPr>
          <p:nvPr/>
        </p:nvPicPr>
        <p:blipFill>
          <a:blip r:embed="rId6"/>
          <a:srcRect t="44357" b="435"/>
          <a:stretch/>
        </p:blipFill>
        <p:spPr>
          <a:xfrm>
            <a:off x="8743565" y="2976132"/>
            <a:ext cx="2580861" cy="30886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9311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F6E4883C-29C9-BAE7-060B-DAB636AC357A}"/>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2E590083-A3ED-985C-23AA-65D1CAEB472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6FF78B31-155E-BD30-3D3A-1275B972238B}"/>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148" name="Google Shape;148;p5">
            <a:extLst>
              <a:ext uri="{FF2B5EF4-FFF2-40B4-BE49-F238E27FC236}">
                <a16:creationId xmlns:a16="http://schemas.microsoft.com/office/drawing/2014/main" id="{85DA40CB-EA98-9295-4870-D34515599F29}"/>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A3154FC9-502B-8139-5134-CB3C44A49874}"/>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DFBE017A-2E49-6208-E8D9-78503D885ADD}"/>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A85E775E-DD8E-7EF1-CCF7-A5E43AC39226}"/>
              </a:ext>
            </a:extLst>
          </p:cNvPr>
          <p:cNvSpPr txBox="1"/>
          <p:nvPr/>
        </p:nvSpPr>
        <p:spPr>
          <a:xfrm>
            <a:off x="224157" y="1639283"/>
            <a:ext cx="5426439" cy="523220"/>
          </a:xfrm>
          <a:prstGeom prst="rect">
            <a:avLst/>
          </a:prstGeom>
          <a:noFill/>
        </p:spPr>
        <p:txBody>
          <a:bodyPr wrap="square" rtlCol="0">
            <a:spAutoFit/>
          </a:bodyPr>
          <a:lstStyle/>
          <a:p>
            <a:r>
              <a:rPr lang="ar-EG" sz="2800" b="1" dirty="0">
                <a:solidFill>
                  <a:schemeClr val="accent1"/>
                </a:solidFill>
              </a:rPr>
              <a:t> </a:t>
            </a:r>
            <a:r>
              <a:rPr lang="en-US" sz="2800" b="1" dirty="0">
                <a:solidFill>
                  <a:schemeClr val="accent1">
                    <a:lumMod val="50000"/>
                  </a:schemeClr>
                </a:solidFill>
              </a:rPr>
              <a:t>BASIC Analysis :</a:t>
            </a:r>
          </a:p>
        </p:txBody>
      </p:sp>
      <p:pic>
        <p:nvPicPr>
          <p:cNvPr id="11" name="Picture 10">
            <a:extLst>
              <a:ext uri="{FF2B5EF4-FFF2-40B4-BE49-F238E27FC236}">
                <a16:creationId xmlns:a16="http://schemas.microsoft.com/office/drawing/2014/main" id="{991C9131-9310-86FA-155D-28855307AB8E}"/>
              </a:ext>
            </a:extLst>
          </p:cNvPr>
          <p:cNvPicPr>
            <a:picLocks noChangeAspect="1"/>
          </p:cNvPicPr>
          <p:nvPr/>
        </p:nvPicPr>
        <p:blipFill>
          <a:blip r:embed="rId4"/>
          <a:srcRect/>
          <a:stretch/>
        </p:blipFill>
        <p:spPr>
          <a:xfrm>
            <a:off x="6341876" y="1227379"/>
            <a:ext cx="4223589" cy="4715568"/>
          </a:xfrm>
          <a:prstGeom prst="rect">
            <a:avLst/>
          </a:prstGeom>
        </p:spPr>
      </p:pic>
      <p:sp>
        <p:nvSpPr>
          <p:cNvPr id="12" name="TextBox 11">
            <a:extLst>
              <a:ext uri="{FF2B5EF4-FFF2-40B4-BE49-F238E27FC236}">
                <a16:creationId xmlns:a16="http://schemas.microsoft.com/office/drawing/2014/main" id="{720FA3E3-308F-6165-B98C-836AD45004FB}"/>
              </a:ext>
            </a:extLst>
          </p:cNvPr>
          <p:cNvSpPr txBox="1"/>
          <p:nvPr/>
        </p:nvSpPr>
        <p:spPr>
          <a:xfrm>
            <a:off x="224157" y="2229257"/>
            <a:ext cx="5057804" cy="4185761"/>
          </a:xfrm>
          <a:prstGeom prst="rect">
            <a:avLst/>
          </a:prstGeom>
          <a:noFill/>
        </p:spPr>
        <p:txBody>
          <a:bodyPr wrap="square" rtlCol="0">
            <a:spAutoFit/>
          </a:bodyPr>
          <a:lstStyle/>
          <a:p>
            <a:pPr marL="342900" indent="-342900">
              <a:buAutoNum type="arabicPeriod"/>
            </a:pPr>
            <a:r>
              <a:rPr lang="en-GB" dirty="0"/>
              <a:t>Total Budget – Calculated the total amount spent across all campaigns or regions</a:t>
            </a:r>
            <a:endParaRPr lang="ar-EG" dirty="0"/>
          </a:p>
          <a:p>
            <a:pPr marL="342900" indent="-342900">
              <a:buAutoNum type="arabicPeriod"/>
            </a:pPr>
            <a:endParaRPr lang="ar-EG" dirty="0"/>
          </a:p>
          <a:p>
            <a:pPr marL="342900" indent="-342900">
              <a:buAutoNum type="arabicPeriod"/>
            </a:pPr>
            <a:r>
              <a:rPr lang="en-GB" dirty="0"/>
              <a:t>Total Revenue – Summed up the total income generated.</a:t>
            </a:r>
            <a:endParaRPr lang="ar-EG" dirty="0"/>
          </a:p>
          <a:p>
            <a:pPr marL="342900" indent="-342900">
              <a:buAutoNum type="arabicPeriod"/>
            </a:pPr>
            <a:endParaRPr lang="ar-EG" dirty="0"/>
          </a:p>
          <a:p>
            <a:pPr marL="342900" indent="-342900">
              <a:buAutoNum type="arabicPeriod"/>
            </a:pPr>
            <a:r>
              <a:rPr lang="en-GB" dirty="0"/>
              <a:t>Total Clicks – Counted the total number of clicks from users.</a:t>
            </a:r>
            <a:endParaRPr lang="ar-EG" dirty="0"/>
          </a:p>
          <a:p>
            <a:pPr marL="342900" indent="-342900">
              <a:buAutoNum type="arabicPeriod"/>
            </a:pPr>
            <a:endParaRPr lang="ar-EG" dirty="0"/>
          </a:p>
          <a:p>
            <a:pPr marL="342900" indent="-342900">
              <a:buAutoNum type="arabicPeriod"/>
            </a:pPr>
            <a:r>
              <a:rPr lang="en-GB" dirty="0"/>
              <a:t>Total Conversions – Calculated the total number of successful conversions.</a:t>
            </a:r>
            <a:endParaRPr lang="ar-EG" dirty="0"/>
          </a:p>
          <a:p>
            <a:pPr marL="342900" indent="-342900">
              <a:buAutoNum type="arabicPeriod"/>
            </a:pPr>
            <a:endParaRPr lang="ar-EG" dirty="0"/>
          </a:p>
          <a:p>
            <a:pPr marL="342900" indent="-342900">
              <a:buAutoNum type="arabicPeriod"/>
            </a:pPr>
            <a:r>
              <a:rPr lang="en-GB" dirty="0"/>
              <a:t>Conversion Rate – Determined by dividing total conversions by total clicks (as a percentage). </a:t>
            </a:r>
            <a:endParaRPr lang="ar-EG" dirty="0"/>
          </a:p>
          <a:p>
            <a:pPr marL="342900" indent="-342900">
              <a:buAutoNum type="arabicPeriod"/>
            </a:pPr>
            <a:endParaRPr lang="ar-EG" dirty="0"/>
          </a:p>
          <a:p>
            <a:pPr marL="342900" indent="-342900">
              <a:buAutoNum type="arabicPeriod"/>
            </a:pPr>
            <a:r>
              <a:rPr lang="en-GB" dirty="0"/>
              <a:t>Average Profit Margin – Calculated the average profit margin across all data points.</a:t>
            </a:r>
            <a:endParaRPr lang="ar-EG" dirty="0"/>
          </a:p>
          <a:p>
            <a:pPr marL="342900" indent="-342900">
              <a:buAutoNum type="arabicPeriod"/>
            </a:pPr>
            <a:endParaRPr lang="ar-EG" dirty="0"/>
          </a:p>
          <a:p>
            <a:pPr marL="342900" indent="-342900">
              <a:buAutoNum type="arabicPeriod"/>
            </a:pPr>
            <a:r>
              <a:rPr lang="en-GB" dirty="0"/>
              <a:t> Average ROI (Return on Investment) – Computed the average return on investment.</a:t>
            </a:r>
            <a:endParaRPr lang="en-US" dirty="0"/>
          </a:p>
        </p:txBody>
      </p:sp>
      <p:sp>
        <p:nvSpPr>
          <p:cNvPr id="4" name="TextBox 3">
            <a:extLst>
              <a:ext uri="{FF2B5EF4-FFF2-40B4-BE49-F238E27FC236}">
                <a16:creationId xmlns:a16="http://schemas.microsoft.com/office/drawing/2014/main" id="{78CB9423-A6E2-3B8F-69B9-C18C77DD03B6}"/>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F6C43A9A-CD04-EB82-2CEE-4D0001BA5163}"/>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304935" y="500967"/>
            <a:ext cx="1167194" cy="1211787"/>
          </a:xfrm>
          <a:prstGeom prst="rect">
            <a:avLst/>
          </a:prstGeom>
        </p:spPr>
      </p:pic>
    </p:spTree>
    <p:extLst>
      <p:ext uri="{BB962C8B-B14F-4D97-AF65-F5344CB8AC3E}">
        <p14:creationId xmlns:p14="http://schemas.microsoft.com/office/powerpoint/2010/main" val="325623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p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27" name="Google Shape;1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8" name="Google Shape;128;p3"/>
          <p:cNvSpPr txBox="1"/>
          <p:nvPr/>
        </p:nvSpPr>
        <p:spPr>
          <a:xfrm>
            <a:off x="433465" y="2007196"/>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r>
              <a:rPr lang="en-US" sz="6000" b="1" dirty="0">
                <a:solidFill>
                  <a:srgbClr val="0D0D0D"/>
                </a:solidFill>
              </a:rPr>
              <a:t>INTRODUCTION:</a:t>
            </a:r>
            <a:endParaRPr sz="6000" b="1" i="0" u="none" strike="noStrike" cap="none" dirty="0">
              <a:solidFill>
                <a:srgbClr val="0D0D0D"/>
              </a:solidFill>
              <a:latin typeface="Arial"/>
              <a:ea typeface="Arial"/>
              <a:cs typeface="Arial"/>
              <a:sym typeface="Arial"/>
            </a:endParaRPr>
          </a:p>
        </p:txBody>
      </p:sp>
      <p:pic>
        <p:nvPicPr>
          <p:cNvPr id="130" name="Google Shape;130;p3"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925BB16C-6CFE-6A24-BAD9-44A27BF184D9}"/>
              </a:ext>
            </a:extLst>
          </p:cNvPr>
          <p:cNvSpPr txBox="1"/>
          <p:nvPr/>
        </p:nvSpPr>
        <p:spPr>
          <a:xfrm>
            <a:off x="656026" y="2845593"/>
            <a:ext cx="9518754" cy="3693319"/>
          </a:xfrm>
          <a:prstGeom prst="rect">
            <a:avLst/>
          </a:prstGeom>
          <a:noFill/>
        </p:spPr>
        <p:txBody>
          <a:bodyPr wrap="square" rtlCol="0">
            <a:spAutoFit/>
          </a:bodyPr>
          <a:lstStyle/>
          <a:p>
            <a:pPr>
              <a:lnSpc>
                <a:spcPts val="3300"/>
              </a:lnSpc>
              <a:buNone/>
            </a:pPr>
            <a:r>
              <a:rPr lang="en-US" b="0" i="0" dirty="0">
                <a:solidFill>
                  <a:schemeClr val="tx1"/>
                </a:solidFill>
                <a:effectLst/>
                <a:latin typeface="YAFdJvSyp_k 2"/>
              </a:rPr>
              <a:t>•This project aims to clean, </a:t>
            </a:r>
            <a:r>
              <a:rPr lang="en-US" b="0" i="0" dirty="0" err="1">
                <a:solidFill>
                  <a:schemeClr val="tx1"/>
                </a:solidFill>
                <a:effectLst/>
                <a:latin typeface="YAFdJvSyp_k 2"/>
              </a:rPr>
              <a:t>analyIse</a:t>
            </a:r>
            <a:r>
              <a:rPr lang="en-US" b="0" i="0" dirty="0">
                <a:solidFill>
                  <a:schemeClr val="tx1"/>
                </a:solidFill>
                <a:effectLst/>
                <a:latin typeface="YAFdJvSyp_k 2"/>
              </a:rPr>
              <a:t>, and interpret performance marketing data to gain a deeper understanding of key trends and patterns</a:t>
            </a:r>
            <a:endParaRPr lang="en-US" dirty="0">
              <a:solidFill>
                <a:schemeClr val="tx1"/>
              </a:solidFill>
              <a:effectLst/>
              <a:latin typeface="YAFdJvSyp_k 2"/>
            </a:endParaRPr>
          </a:p>
          <a:p>
            <a:pPr>
              <a:lnSpc>
                <a:spcPts val="3300"/>
              </a:lnSpc>
              <a:buNone/>
            </a:pPr>
            <a:r>
              <a:rPr lang="en-US" b="0" i="0" dirty="0">
                <a:solidFill>
                  <a:schemeClr val="tx1"/>
                </a:solidFill>
                <a:effectLst/>
                <a:latin typeface="YAFdJvSyp_k 2"/>
              </a:rPr>
              <a:t>•The final dashboard will serve as a comprehensive tool to communicate these findings effectively, highlighting correlations, anomalies, and emerging trends. </a:t>
            </a:r>
            <a:endParaRPr lang="en-US" dirty="0">
              <a:solidFill>
                <a:schemeClr val="tx1"/>
              </a:solidFill>
              <a:effectLst/>
              <a:latin typeface="YAFdJvSyp_k 2"/>
            </a:endParaRPr>
          </a:p>
          <a:p>
            <a:pPr>
              <a:lnSpc>
                <a:spcPts val="3300"/>
              </a:lnSpc>
              <a:buNone/>
            </a:pPr>
            <a:r>
              <a:rPr lang="en-US" b="0" i="0" dirty="0">
                <a:solidFill>
                  <a:schemeClr val="tx1"/>
                </a:solidFill>
                <a:effectLst/>
                <a:latin typeface="YAFdJvSyp_k 2"/>
              </a:rPr>
              <a:t>•Performance Marketing is a new and emerging field within the marketing industry and is predicted to be the biggest type of marketing in the future. Data and projects based on this concept are still quite limited despite the increasing demand for it by companies.</a:t>
            </a:r>
            <a:endParaRPr lang="en-US" dirty="0">
              <a:solidFill>
                <a:schemeClr val="tx1"/>
              </a:solidFill>
              <a:effectLst/>
              <a:latin typeface="YAFdJvSyp_k 2"/>
            </a:endParaRPr>
          </a:p>
          <a:p>
            <a:pPr>
              <a:lnSpc>
                <a:spcPts val="3300"/>
              </a:lnSpc>
            </a:pPr>
            <a:r>
              <a:rPr lang="en-US" b="0" i="0" dirty="0">
                <a:solidFill>
                  <a:schemeClr val="tx1"/>
                </a:solidFill>
                <a:effectLst/>
                <a:latin typeface="YAFdJvSyp_k 2"/>
              </a:rPr>
              <a:t>.</a:t>
            </a:r>
            <a:endParaRPr lang="en-US" dirty="0">
              <a:solidFill>
                <a:schemeClr val="tx1"/>
              </a:solidFill>
              <a:effectLst/>
              <a:latin typeface="YAFdJvSyp_k 2"/>
            </a:endParaRPr>
          </a:p>
          <a:p>
            <a:endParaRPr lang="en-US" dirty="0">
              <a:solidFill>
                <a:schemeClr val="tx1"/>
              </a:solidFill>
            </a:endParaRPr>
          </a:p>
        </p:txBody>
      </p:sp>
      <p:pic>
        <p:nvPicPr>
          <p:cNvPr id="3" name="Picture 2">
            <a:extLst>
              <a:ext uri="{FF2B5EF4-FFF2-40B4-BE49-F238E27FC236}">
                <a16:creationId xmlns:a16="http://schemas.microsoft.com/office/drawing/2014/main" id="{2A21C4A4-9FA0-4EEC-2290-6828DE3861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0876" y="1147222"/>
            <a:ext cx="1532610" cy="125395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B9BFC067-93DD-249B-0520-0608DB85F905}"/>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F54E69BA-8958-476B-026F-ADBAA79F2CC7}"/>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587CC9DA-85C9-F9D2-702E-97DFD8DB00F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148" name="Google Shape;148;p5">
            <a:extLst>
              <a:ext uri="{FF2B5EF4-FFF2-40B4-BE49-F238E27FC236}">
                <a16:creationId xmlns:a16="http://schemas.microsoft.com/office/drawing/2014/main" id="{EEBD3365-F955-8D52-6AC4-82CC017C6A87}"/>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ADBAA2F6-92EE-FF2E-EDC3-B7197137F8D0}"/>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0781D3F6-2F6A-BF79-FB5F-B2FAD3088AA1}"/>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5A3E1385-5191-7E72-541D-FE48AB002873}"/>
              </a:ext>
            </a:extLst>
          </p:cNvPr>
          <p:cNvSpPr txBox="1"/>
          <p:nvPr/>
        </p:nvSpPr>
        <p:spPr>
          <a:xfrm>
            <a:off x="224157" y="1801051"/>
            <a:ext cx="5426439" cy="523220"/>
          </a:xfrm>
          <a:prstGeom prst="rect">
            <a:avLst/>
          </a:prstGeom>
          <a:noFill/>
        </p:spPr>
        <p:txBody>
          <a:bodyPr wrap="square" rtlCol="0">
            <a:spAutoFit/>
          </a:bodyPr>
          <a:lstStyle/>
          <a:p>
            <a:r>
              <a:rPr lang="en-US" sz="2800" b="1" dirty="0">
                <a:solidFill>
                  <a:schemeClr val="accent1">
                    <a:lumMod val="50000"/>
                  </a:schemeClr>
                </a:solidFill>
              </a:rPr>
              <a:t>TOP PERFORMANCE :</a:t>
            </a:r>
          </a:p>
        </p:txBody>
      </p:sp>
      <p:pic>
        <p:nvPicPr>
          <p:cNvPr id="11" name="Picture 10">
            <a:extLst>
              <a:ext uri="{FF2B5EF4-FFF2-40B4-BE49-F238E27FC236}">
                <a16:creationId xmlns:a16="http://schemas.microsoft.com/office/drawing/2014/main" id="{20881299-0030-B949-E9A3-5B37A94A5B11}"/>
              </a:ext>
            </a:extLst>
          </p:cNvPr>
          <p:cNvPicPr>
            <a:picLocks noChangeAspect="1"/>
          </p:cNvPicPr>
          <p:nvPr/>
        </p:nvPicPr>
        <p:blipFill>
          <a:blip r:embed="rId4"/>
          <a:srcRect/>
          <a:stretch/>
        </p:blipFill>
        <p:spPr>
          <a:xfrm>
            <a:off x="6156261" y="1234397"/>
            <a:ext cx="4469465" cy="462523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3A55E190-CCA6-905E-A010-E58B20829C3D}"/>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E45E1FE2-F06C-B052-4AC5-65AB4884297A}"/>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sp>
        <p:nvSpPr>
          <p:cNvPr id="6" name="TextBox 5">
            <a:extLst>
              <a:ext uri="{FF2B5EF4-FFF2-40B4-BE49-F238E27FC236}">
                <a16:creationId xmlns:a16="http://schemas.microsoft.com/office/drawing/2014/main" id="{C61A8A5F-02AC-881F-6778-7E03ABCF4AC6}"/>
              </a:ext>
            </a:extLst>
          </p:cNvPr>
          <p:cNvSpPr txBox="1"/>
          <p:nvPr/>
        </p:nvSpPr>
        <p:spPr>
          <a:xfrm>
            <a:off x="388161" y="2537100"/>
            <a:ext cx="6094378" cy="3323987"/>
          </a:xfrm>
          <a:prstGeom prst="rect">
            <a:avLst/>
          </a:prstGeom>
          <a:noFill/>
        </p:spPr>
        <p:txBody>
          <a:bodyPr wrap="square">
            <a:spAutoFit/>
          </a:bodyPr>
          <a:lstStyle/>
          <a:p>
            <a:pPr marL="285750" indent="-285750">
              <a:buFontTx/>
              <a:buChar char="-"/>
            </a:pPr>
            <a:r>
              <a:rPr lang="en-GB" dirty="0"/>
              <a:t>top 10 campaigns by revenue</a:t>
            </a:r>
          </a:p>
          <a:p>
            <a:pPr marL="285750" indent="-285750">
              <a:buFontTx/>
              <a:buChar char="-"/>
            </a:pPr>
            <a:endParaRPr lang="en-GB" dirty="0"/>
          </a:p>
          <a:p>
            <a:pPr marL="285750" indent="-285750">
              <a:buFontTx/>
              <a:buChar char="-"/>
            </a:pPr>
            <a:r>
              <a:rPr lang="en-GB" dirty="0"/>
              <a:t>The campaigns with the highest Profit Margin</a:t>
            </a:r>
          </a:p>
          <a:p>
            <a:pPr marL="285750" indent="-285750">
              <a:buFontTx/>
              <a:buChar char="-"/>
            </a:pPr>
            <a:endParaRPr lang="en-GB" dirty="0"/>
          </a:p>
          <a:p>
            <a:pPr marL="285750" indent="-285750">
              <a:buFontTx/>
              <a:buChar char="-"/>
            </a:pPr>
            <a:r>
              <a:rPr lang="en-GB" dirty="0"/>
              <a:t>The campaigns with the highest ROI</a:t>
            </a:r>
          </a:p>
          <a:p>
            <a:endParaRPr lang="en-GB" dirty="0"/>
          </a:p>
          <a:p>
            <a:pPr marL="285750" indent="-285750">
              <a:buFontTx/>
              <a:buChar char="-"/>
            </a:pPr>
            <a:r>
              <a:rPr lang="en-GB" dirty="0"/>
              <a:t>The campaigns with the highest conversion rate</a:t>
            </a:r>
          </a:p>
          <a:p>
            <a:pPr marL="285750" indent="-285750">
              <a:buFontTx/>
              <a:buChar char="-"/>
            </a:pPr>
            <a:endParaRPr lang="en-GB" dirty="0"/>
          </a:p>
          <a:p>
            <a:pPr marL="285750" indent="-285750">
              <a:buFontTx/>
              <a:buChar char="-"/>
            </a:pPr>
            <a:r>
              <a:rPr lang="en-GB" dirty="0"/>
              <a:t>The top 10 products by revenue</a:t>
            </a:r>
          </a:p>
          <a:p>
            <a:pPr marL="285750" indent="-285750">
              <a:buFontTx/>
              <a:buChar char="-"/>
            </a:pPr>
            <a:endParaRPr lang="en-GB" dirty="0"/>
          </a:p>
          <a:p>
            <a:pPr marL="285750" indent="-285750">
              <a:buFontTx/>
              <a:buChar char="-"/>
            </a:pPr>
            <a:r>
              <a:rPr lang="en-GB" dirty="0"/>
              <a:t>The top 10 products by units sold</a:t>
            </a:r>
          </a:p>
          <a:p>
            <a:pPr marL="285750" indent="-285750">
              <a:buFontTx/>
              <a:buChar char="-"/>
            </a:pPr>
            <a:endParaRPr lang="en-GB" dirty="0"/>
          </a:p>
          <a:p>
            <a:pPr marL="285750" indent="-285750">
              <a:buFontTx/>
              <a:buChar char="-"/>
            </a:pPr>
            <a:r>
              <a:rPr lang="en-GB" dirty="0"/>
              <a:t>The products with the highest customer satisfaction</a:t>
            </a:r>
          </a:p>
          <a:p>
            <a:pPr marL="285750" indent="-285750">
              <a:buFontTx/>
              <a:buChar char="-"/>
            </a:pPr>
            <a:endParaRPr lang="en-GB" dirty="0"/>
          </a:p>
          <a:p>
            <a:pPr marL="285750" indent="-285750">
              <a:buFontTx/>
              <a:buChar char="-"/>
            </a:pPr>
            <a:r>
              <a:rPr lang="en-GB" dirty="0"/>
              <a:t>The top 10 customers by total spending</a:t>
            </a:r>
          </a:p>
        </p:txBody>
      </p:sp>
    </p:spTree>
    <p:extLst>
      <p:ext uri="{BB962C8B-B14F-4D97-AF65-F5344CB8AC3E}">
        <p14:creationId xmlns:p14="http://schemas.microsoft.com/office/powerpoint/2010/main" val="1477465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B02C6818-F8E8-BA2E-E2BC-D36EB8777850}"/>
            </a:ext>
          </a:extLst>
        </p:cNvPr>
        <p:cNvGrpSpPr/>
        <p:nvPr/>
      </p:nvGrpSpPr>
      <p:grpSpPr>
        <a:xfrm>
          <a:off x="0" y="0"/>
          <a:ext cx="0" cy="0"/>
          <a:chOff x="0" y="0"/>
          <a:chExt cx="0" cy="0"/>
        </a:xfrm>
      </p:grpSpPr>
      <p:sp>
        <p:nvSpPr>
          <p:cNvPr id="163" name="Google Shape;163;p6">
            <a:extLst>
              <a:ext uri="{FF2B5EF4-FFF2-40B4-BE49-F238E27FC236}">
                <a16:creationId xmlns:a16="http://schemas.microsoft.com/office/drawing/2014/main" id="{6975B917-537C-0A90-0700-01CBE814CB2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84A45DE9-4B79-60B2-B596-EF740D872440}"/>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165" name="Google Shape;165;p6" title="download.png">
            <a:extLst>
              <a:ext uri="{FF2B5EF4-FFF2-40B4-BE49-F238E27FC236}">
                <a16:creationId xmlns:a16="http://schemas.microsoft.com/office/drawing/2014/main" id="{ABFD64A2-A486-8494-4D7F-66DF96C7C34C}"/>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D392EDE0-7B2B-8BBF-E22E-27F895565E3C}"/>
              </a:ext>
            </a:extLst>
          </p:cNvPr>
          <p:cNvSpPr txBox="1"/>
          <p:nvPr/>
        </p:nvSpPr>
        <p:spPr>
          <a:xfrm>
            <a:off x="2773800" y="907774"/>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3" name="Picture 2" descr="A blue and yellow snake logo&#10;&#10;AI-generated content may be incorrect.">
            <a:extLst>
              <a:ext uri="{FF2B5EF4-FFF2-40B4-BE49-F238E27FC236}">
                <a16:creationId xmlns:a16="http://schemas.microsoft.com/office/drawing/2014/main" id="{CCCEB8F1-324A-03E6-DD64-D319E84564A1}"/>
              </a:ext>
            </a:extLst>
          </p:cNvPr>
          <p:cNvPicPr>
            <a:picLocks noChangeAspect="1"/>
          </p:cNvPicPr>
          <p:nvPr/>
        </p:nvPicPr>
        <p:blipFill>
          <a:blip r:embed="rId4">
            <a:extLst>
              <a:ext uri="{837473B0-CC2E-450A-ABE3-18F120FF3D39}">
                <a1611:picAttrSrcUrl xmlns:a1611="http://schemas.microsoft.com/office/drawing/2016/11/main" r:id="rId5"/>
              </a:ext>
            </a:extLst>
          </a:blip>
          <a:srcRect l="20422" r="17769"/>
          <a:stretch/>
        </p:blipFill>
        <p:spPr>
          <a:xfrm>
            <a:off x="1572718" y="631072"/>
            <a:ext cx="1274164" cy="1322844"/>
          </a:xfrm>
          <a:prstGeom prst="rect">
            <a:avLst/>
          </a:prstGeom>
        </p:spPr>
      </p:pic>
      <p:pic>
        <p:nvPicPr>
          <p:cNvPr id="5" name="Picture 4">
            <a:extLst>
              <a:ext uri="{FF2B5EF4-FFF2-40B4-BE49-F238E27FC236}">
                <a16:creationId xmlns:a16="http://schemas.microsoft.com/office/drawing/2014/main" id="{76454797-8EE6-5578-D09B-F3E9D2C67FD4}"/>
              </a:ext>
            </a:extLst>
          </p:cNvPr>
          <p:cNvPicPr>
            <a:picLocks noChangeAspect="1"/>
          </p:cNvPicPr>
          <p:nvPr/>
        </p:nvPicPr>
        <p:blipFill>
          <a:blip r:embed="rId6"/>
          <a:srcRect l="-719" r="44"/>
          <a:stretch/>
        </p:blipFill>
        <p:spPr>
          <a:xfrm>
            <a:off x="5442586" y="2051230"/>
            <a:ext cx="5244829" cy="406247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2860A75-D35D-520B-2661-23196BE3E8AE}"/>
              </a:ext>
            </a:extLst>
          </p:cNvPr>
          <p:cNvSpPr txBox="1"/>
          <p:nvPr/>
        </p:nvSpPr>
        <p:spPr>
          <a:xfrm>
            <a:off x="494564" y="2047060"/>
            <a:ext cx="5426439" cy="523220"/>
          </a:xfrm>
          <a:prstGeom prst="rect">
            <a:avLst/>
          </a:prstGeom>
          <a:noFill/>
        </p:spPr>
        <p:txBody>
          <a:bodyPr wrap="square" rtlCol="0">
            <a:spAutoFit/>
          </a:bodyPr>
          <a:lstStyle/>
          <a:p>
            <a:r>
              <a:rPr lang="en-US" sz="2800" b="1" dirty="0">
                <a:solidFill>
                  <a:schemeClr val="accent1">
                    <a:lumMod val="50000"/>
                  </a:schemeClr>
                </a:solidFill>
              </a:rPr>
              <a:t>Visualization :</a:t>
            </a:r>
          </a:p>
        </p:txBody>
      </p:sp>
      <p:sp>
        <p:nvSpPr>
          <p:cNvPr id="8" name="TextBox 7">
            <a:extLst>
              <a:ext uri="{FF2B5EF4-FFF2-40B4-BE49-F238E27FC236}">
                <a16:creationId xmlns:a16="http://schemas.microsoft.com/office/drawing/2014/main" id="{52E0DACD-8844-1992-3D76-CECDC51F20BD}"/>
              </a:ext>
            </a:extLst>
          </p:cNvPr>
          <p:cNvSpPr txBox="1"/>
          <p:nvPr/>
        </p:nvSpPr>
        <p:spPr>
          <a:xfrm>
            <a:off x="272545" y="3101825"/>
            <a:ext cx="3874509" cy="1668214"/>
          </a:xfrm>
          <a:prstGeom prst="rect">
            <a:avLst/>
          </a:prstGeom>
          <a:noFill/>
        </p:spPr>
        <p:txBody>
          <a:bodyPr wrap="square" rtlCol="0">
            <a:spAutoFit/>
          </a:bodyPr>
          <a:lstStyle/>
          <a:p>
            <a:pPr>
              <a:lnSpc>
                <a:spcPct val="150000"/>
              </a:lnSpc>
            </a:pPr>
            <a:r>
              <a:rPr lang="en-GB" dirty="0"/>
              <a:t>I calculated the correlation between numerical variables using </a:t>
            </a:r>
            <a:r>
              <a:rPr lang="en-GB" dirty="0" err="1"/>
              <a:t>df.corr</a:t>
            </a:r>
            <a:r>
              <a:rPr lang="en-GB" dirty="0"/>
              <a:t>() and saved the result in a variable called </a:t>
            </a:r>
            <a:r>
              <a:rPr lang="en-GB" dirty="0" err="1"/>
              <a:t>correlation.Then</a:t>
            </a:r>
            <a:r>
              <a:rPr lang="en-GB" dirty="0"/>
              <a:t>, I visualized it using a heatmap to easily identify the strength of relationships between variables.</a:t>
            </a:r>
            <a:endParaRPr lang="en-US" dirty="0"/>
          </a:p>
        </p:txBody>
      </p:sp>
      <p:pic>
        <p:nvPicPr>
          <p:cNvPr id="7" name="Picture 6">
            <a:extLst>
              <a:ext uri="{FF2B5EF4-FFF2-40B4-BE49-F238E27FC236}">
                <a16:creationId xmlns:a16="http://schemas.microsoft.com/office/drawing/2014/main" id="{005C269A-2A65-154B-0D49-D4AEDBBBB116}"/>
              </a:ext>
            </a:extLst>
          </p:cNvPr>
          <p:cNvPicPr>
            <a:picLocks noChangeAspect="1"/>
          </p:cNvPicPr>
          <p:nvPr/>
        </p:nvPicPr>
        <p:blipFill>
          <a:blip r:embed="rId7"/>
          <a:srcRect r="62879"/>
          <a:stretch/>
        </p:blipFill>
        <p:spPr>
          <a:xfrm>
            <a:off x="5826489" y="1014680"/>
            <a:ext cx="4653821" cy="7643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2796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37F3837-CC42-3039-F6B0-8B23D3FB60BC}"/>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A5FDBF4E-330F-9C59-9BD5-F799C55E6A7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E200799F-E7BD-0172-6F23-D0BDDDCAEE1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148" name="Google Shape;148;p5">
            <a:extLst>
              <a:ext uri="{FF2B5EF4-FFF2-40B4-BE49-F238E27FC236}">
                <a16:creationId xmlns:a16="http://schemas.microsoft.com/office/drawing/2014/main" id="{37EE2736-A643-7E62-1590-C692E82D93FC}"/>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1CDA0604-1D95-6E08-811E-1775C9935D3A}"/>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D91828C9-6DA1-CDD9-639D-301CB11EB8B2}"/>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F8000A3B-FD32-7A15-BAD9-BB60E9D36310}"/>
              </a:ext>
            </a:extLst>
          </p:cNvPr>
          <p:cNvSpPr txBox="1"/>
          <p:nvPr/>
        </p:nvSpPr>
        <p:spPr>
          <a:xfrm>
            <a:off x="224157" y="1801051"/>
            <a:ext cx="5426439" cy="523220"/>
          </a:xfrm>
          <a:prstGeom prst="rect">
            <a:avLst/>
          </a:prstGeom>
          <a:noFill/>
        </p:spPr>
        <p:txBody>
          <a:bodyPr wrap="square" rtlCol="0">
            <a:spAutoFit/>
          </a:bodyPr>
          <a:lstStyle/>
          <a:p>
            <a:r>
              <a:rPr lang="en-US" sz="2800" b="1" dirty="0">
                <a:solidFill>
                  <a:schemeClr val="accent1">
                    <a:lumMod val="50000"/>
                  </a:schemeClr>
                </a:solidFill>
              </a:rPr>
              <a:t>Visualization :</a:t>
            </a:r>
          </a:p>
        </p:txBody>
      </p:sp>
      <p:pic>
        <p:nvPicPr>
          <p:cNvPr id="11" name="Picture 10">
            <a:extLst>
              <a:ext uri="{FF2B5EF4-FFF2-40B4-BE49-F238E27FC236}">
                <a16:creationId xmlns:a16="http://schemas.microsoft.com/office/drawing/2014/main" id="{7EB8A58E-72CE-5EED-D025-EAC762EB7CF6}"/>
              </a:ext>
            </a:extLst>
          </p:cNvPr>
          <p:cNvPicPr>
            <a:picLocks noChangeAspect="1"/>
          </p:cNvPicPr>
          <p:nvPr/>
        </p:nvPicPr>
        <p:blipFill>
          <a:blip r:embed="rId4"/>
          <a:srcRect/>
          <a:stretch/>
        </p:blipFill>
        <p:spPr>
          <a:xfrm>
            <a:off x="1419273" y="2659315"/>
            <a:ext cx="4443504" cy="297700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82A48305-5531-24A7-6CB8-A66CE7AFBD44}"/>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859D22A8-FE3F-AA5A-D752-D1408FE2622E}"/>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pic>
        <p:nvPicPr>
          <p:cNvPr id="8" name="Picture 7">
            <a:extLst>
              <a:ext uri="{FF2B5EF4-FFF2-40B4-BE49-F238E27FC236}">
                <a16:creationId xmlns:a16="http://schemas.microsoft.com/office/drawing/2014/main" id="{CBB97427-8A69-0591-2000-B92790B6E325}"/>
              </a:ext>
            </a:extLst>
          </p:cNvPr>
          <p:cNvPicPr>
            <a:picLocks noChangeAspect="1"/>
          </p:cNvPicPr>
          <p:nvPr/>
        </p:nvPicPr>
        <p:blipFill>
          <a:blip r:embed="rId7"/>
          <a:stretch>
            <a:fillRect/>
          </a:stretch>
        </p:blipFill>
        <p:spPr>
          <a:xfrm>
            <a:off x="6924760" y="988663"/>
            <a:ext cx="3761373" cy="48806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5477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73D3A223-6938-BB96-3FD6-B06E4A43E2C9}"/>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349EBDE5-9635-ABD4-3F38-872EF264076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F5A9480B-5B15-49E9-20F1-4073C8DF1AE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148" name="Google Shape;148;p5">
            <a:extLst>
              <a:ext uri="{FF2B5EF4-FFF2-40B4-BE49-F238E27FC236}">
                <a16:creationId xmlns:a16="http://schemas.microsoft.com/office/drawing/2014/main" id="{31E2A6FC-09EE-B404-CCDA-FFBBD3D87C5C}"/>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0C850409-B773-0A82-3039-4D33603EEE91}"/>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4A1904C1-61B5-59D8-1A61-EF6234000181}"/>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5" name="TextBox 4">
            <a:extLst>
              <a:ext uri="{FF2B5EF4-FFF2-40B4-BE49-F238E27FC236}">
                <a16:creationId xmlns:a16="http://schemas.microsoft.com/office/drawing/2014/main" id="{3C129EEF-77C0-D3E4-6A0A-01C98FE648D8}"/>
              </a:ext>
            </a:extLst>
          </p:cNvPr>
          <p:cNvSpPr txBox="1"/>
          <p:nvPr/>
        </p:nvSpPr>
        <p:spPr>
          <a:xfrm>
            <a:off x="224157" y="1801051"/>
            <a:ext cx="5426439" cy="523220"/>
          </a:xfrm>
          <a:prstGeom prst="rect">
            <a:avLst/>
          </a:prstGeom>
          <a:noFill/>
        </p:spPr>
        <p:txBody>
          <a:bodyPr wrap="square" rtlCol="0">
            <a:spAutoFit/>
          </a:bodyPr>
          <a:lstStyle/>
          <a:p>
            <a:r>
              <a:rPr lang="en-US" sz="2800" b="1" dirty="0">
                <a:solidFill>
                  <a:schemeClr val="accent1">
                    <a:lumMod val="50000"/>
                  </a:schemeClr>
                </a:solidFill>
              </a:rPr>
              <a:t>Visualization :</a:t>
            </a:r>
          </a:p>
        </p:txBody>
      </p:sp>
      <p:pic>
        <p:nvPicPr>
          <p:cNvPr id="11" name="Picture 10">
            <a:extLst>
              <a:ext uri="{FF2B5EF4-FFF2-40B4-BE49-F238E27FC236}">
                <a16:creationId xmlns:a16="http://schemas.microsoft.com/office/drawing/2014/main" id="{16F9BA0E-954B-5D89-C0E7-169074B8EF6A}"/>
              </a:ext>
            </a:extLst>
          </p:cNvPr>
          <p:cNvPicPr>
            <a:picLocks noChangeAspect="1"/>
          </p:cNvPicPr>
          <p:nvPr/>
        </p:nvPicPr>
        <p:blipFill>
          <a:blip r:embed="rId4"/>
          <a:srcRect/>
          <a:stretch/>
        </p:blipFill>
        <p:spPr>
          <a:xfrm>
            <a:off x="6096000" y="1347629"/>
            <a:ext cx="5684938" cy="380687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54C1EE45-7272-D399-CE5B-D29604E34EB4}"/>
              </a:ext>
            </a:extLst>
          </p:cNvPr>
          <p:cNvSpPr txBox="1"/>
          <p:nvPr/>
        </p:nvSpPr>
        <p:spPr>
          <a:xfrm>
            <a:off x="2472129" y="760750"/>
            <a:ext cx="2979924" cy="769441"/>
          </a:xfrm>
          <a:prstGeom prst="rect">
            <a:avLst/>
          </a:prstGeom>
          <a:noFill/>
        </p:spPr>
        <p:txBody>
          <a:bodyPr wrap="square" rtlCol="0">
            <a:spAutoFit/>
          </a:bodyPr>
          <a:lstStyle/>
          <a:p>
            <a:r>
              <a:rPr lang="en-US" sz="44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pic>
        <p:nvPicPr>
          <p:cNvPr id="7" name="Picture 6" descr="A blue and yellow snake logo&#10;&#10;AI-generated content may be incorrect.">
            <a:extLst>
              <a:ext uri="{FF2B5EF4-FFF2-40B4-BE49-F238E27FC236}">
                <a16:creationId xmlns:a16="http://schemas.microsoft.com/office/drawing/2014/main" id="{D474FBF5-D631-3CA0-606D-9B5136284523}"/>
              </a:ext>
            </a:extLst>
          </p:cNvPr>
          <p:cNvPicPr>
            <a:picLocks noChangeAspect="1"/>
          </p:cNvPicPr>
          <p:nvPr/>
        </p:nvPicPr>
        <p:blipFill>
          <a:blip r:embed="rId5">
            <a:extLst>
              <a:ext uri="{837473B0-CC2E-450A-ABE3-18F120FF3D39}">
                <a1611:picAttrSrcUrl xmlns:a1611="http://schemas.microsoft.com/office/drawing/2016/11/main" r:id="rId6"/>
              </a:ext>
            </a:extLst>
          </a:blip>
          <a:srcRect l="20422" r="17769"/>
          <a:stretch/>
        </p:blipFill>
        <p:spPr>
          <a:xfrm>
            <a:off x="1197965" y="500967"/>
            <a:ext cx="1274164" cy="1322844"/>
          </a:xfrm>
          <a:prstGeom prst="rect">
            <a:avLst/>
          </a:prstGeom>
        </p:spPr>
      </p:pic>
      <p:pic>
        <p:nvPicPr>
          <p:cNvPr id="3" name="Picture 2">
            <a:extLst>
              <a:ext uri="{FF2B5EF4-FFF2-40B4-BE49-F238E27FC236}">
                <a16:creationId xmlns:a16="http://schemas.microsoft.com/office/drawing/2014/main" id="{1C1595FD-514B-FD30-9F56-346D66108081}"/>
              </a:ext>
            </a:extLst>
          </p:cNvPr>
          <p:cNvPicPr>
            <a:picLocks noChangeAspect="1"/>
          </p:cNvPicPr>
          <p:nvPr/>
        </p:nvPicPr>
        <p:blipFill>
          <a:blip r:embed="rId7"/>
          <a:srcRect/>
          <a:stretch/>
        </p:blipFill>
        <p:spPr>
          <a:xfrm>
            <a:off x="1197965" y="2696125"/>
            <a:ext cx="3907009" cy="304870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17586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487C6B7D-8036-A16D-2980-890F2EF2CD88}"/>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BA70071E-C208-C96A-46EC-840A142D52F0}"/>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EA0D0037-B960-A50D-6F18-EDF6E1AAC76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63D9059F-4C90-3FBF-8355-A892256EB8A5}"/>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165" name="Google Shape;165;p6" title="download.png">
            <a:extLst>
              <a:ext uri="{FF2B5EF4-FFF2-40B4-BE49-F238E27FC236}">
                <a16:creationId xmlns:a16="http://schemas.microsoft.com/office/drawing/2014/main" id="{66EA0F10-3EA6-2971-AA6B-496361D4228E}"/>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5AE15B53-4805-6618-279B-AA4994C3883D}"/>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623647D2-E41B-CBA1-3090-5705CE662A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855C54-8333-B978-2B6D-57436836AAF3}"/>
              </a:ext>
            </a:extLst>
          </p:cNvPr>
          <p:cNvSpPr txBox="1"/>
          <p:nvPr/>
        </p:nvSpPr>
        <p:spPr>
          <a:xfrm>
            <a:off x="560882" y="1701938"/>
            <a:ext cx="5426439" cy="523220"/>
          </a:xfrm>
          <a:prstGeom prst="rect">
            <a:avLst/>
          </a:prstGeom>
          <a:noFill/>
        </p:spPr>
        <p:txBody>
          <a:bodyPr wrap="square" rtlCol="0">
            <a:spAutoFit/>
          </a:bodyPr>
          <a:lstStyle/>
          <a:p>
            <a:r>
              <a:rPr lang="en-US" sz="28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Components</a:t>
            </a:r>
            <a:r>
              <a:rPr lang="ar-EG" sz="28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a:t>
            </a:r>
            <a:endParaRPr lang="en-US" sz="2800" b="1" dirty="0">
              <a:solidFill>
                <a:schemeClr val="accent2">
                  <a:lumMod val="75000"/>
                </a:schemeClr>
              </a:solidFill>
            </a:endParaRPr>
          </a:p>
        </p:txBody>
      </p:sp>
      <p:sp>
        <p:nvSpPr>
          <p:cNvPr id="5" name="TextBox 4">
            <a:extLst>
              <a:ext uri="{FF2B5EF4-FFF2-40B4-BE49-F238E27FC236}">
                <a16:creationId xmlns:a16="http://schemas.microsoft.com/office/drawing/2014/main" id="{C8F0CBFE-1642-77D1-0642-9D3FC8C81902}"/>
              </a:ext>
            </a:extLst>
          </p:cNvPr>
          <p:cNvSpPr txBox="1"/>
          <p:nvPr/>
        </p:nvSpPr>
        <p:spPr>
          <a:xfrm>
            <a:off x="560882" y="2398265"/>
            <a:ext cx="6041036" cy="3670364"/>
          </a:xfrm>
          <a:prstGeom prst="rect">
            <a:avLst/>
          </a:prstGeom>
          <a:noFill/>
        </p:spPr>
        <p:txBody>
          <a:bodyPr wrap="square" rtlCol="0">
            <a:spAutoFit/>
          </a:bodyPr>
          <a:lstStyle/>
          <a:p>
            <a:pPr marL="342900" lvl="0" indent="-342900" rtl="0">
              <a:lnSpc>
                <a:spcPct val="107000"/>
              </a:lnSpc>
              <a:buFont typeface="Wingdings" panose="05000000000000000000"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Home Page: This page is the first one that you see when you open Power BI and it shows the company logo and links to the dashboards.</a:t>
            </a:r>
          </a:p>
          <a:p>
            <a:pPr marL="342900" lvl="0" indent="-342900">
              <a:lnSpc>
                <a:spcPct val="107000"/>
              </a:lnSpc>
              <a:buFont typeface="Wingdings" panose="05000000000000000000"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Who are we page: A page that explains the company and what services we offer.</a:t>
            </a:r>
          </a:p>
          <a:p>
            <a:pPr marL="342900" lvl="0" indent="-342900">
              <a:lnSpc>
                <a:spcPct val="107000"/>
              </a:lnSpc>
              <a:buFont typeface="Wingdings" panose="05000000000000000000"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Dashboards: We have two main dashboards: Customer &amp; Subscription Behavior and also Marketing &amp; Sales Performance. Each dashboard focuses on a different part of the data.</a:t>
            </a:r>
          </a:p>
          <a:p>
            <a:pPr marL="342900" lvl="0" indent="-342900">
              <a:lnSpc>
                <a:spcPct val="107000"/>
              </a:lnSpc>
              <a:spcAft>
                <a:spcPts val="800"/>
              </a:spcAft>
              <a:buFont typeface="Wingdings" panose="05000000000000000000" pitchFamily="2"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Recommendations Page: The final page that shows insights and recommendations based on our dashboards</a:t>
            </a:r>
          </a:p>
          <a:p>
            <a:endParaRPr lang="en-US" dirty="0"/>
          </a:p>
        </p:txBody>
      </p:sp>
    </p:spTree>
    <p:extLst>
      <p:ext uri="{BB962C8B-B14F-4D97-AF65-F5344CB8AC3E}">
        <p14:creationId xmlns:p14="http://schemas.microsoft.com/office/powerpoint/2010/main" val="659093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B08631C-DC0D-F759-CB42-9AD17BC1B92C}"/>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365EA04A-73DD-27F0-252E-7EDC1FFC928C}"/>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6D46952A-90C9-ED18-1866-2E0DD9BEF70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9977D6A3-3FAB-DDE9-FEDA-B1432B5F3F0E}"/>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165" name="Google Shape;165;p6" title="download.png">
            <a:extLst>
              <a:ext uri="{FF2B5EF4-FFF2-40B4-BE49-F238E27FC236}">
                <a16:creationId xmlns:a16="http://schemas.microsoft.com/office/drawing/2014/main" id="{45C028C8-1BD3-E73E-7A25-0CCA1FD16348}"/>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E8E6A255-760E-CF02-780F-56DC190DCEE3}"/>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7A0DDDE5-6E56-FDD3-7047-E5F17C8C32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279384-1F7E-FA61-BDCC-B75EE7A1BFB3}"/>
              </a:ext>
            </a:extLst>
          </p:cNvPr>
          <p:cNvSpPr txBox="1"/>
          <p:nvPr/>
        </p:nvSpPr>
        <p:spPr>
          <a:xfrm>
            <a:off x="560883" y="1701938"/>
            <a:ext cx="2979924" cy="954107"/>
          </a:xfrm>
          <a:prstGeom prst="rect">
            <a:avLst/>
          </a:prstGeom>
          <a:noFill/>
        </p:spPr>
        <p:txBody>
          <a:bodyPr wrap="square" rtlCol="0">
            <a:spAutoFit/>
          </a:bodyPr>
          <a:lstStyle/>
          <a:p>
            <a:pPr algn="ctr"/>
            <a:r>
              <a:rPr lang="en-US" sz="28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a:t>
            </a:r>
            <a:r>
              <a:rPr lang="en-US" sz="28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Features Used</a:t>
            </a:r>
            <a:r>
              <a:rPr lang="ar-EG" sz="28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a:t>
            </a:r>
            <a:endParaRPr lang="en-US" sz="28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algn="ctr"/>
            <a:endParaRPr lang="en-US" sz="2800" b="1" dirty="0">
              <a:solidFill>
                <a:schemeClr val="accent2">
                  <a:lumMod val="75000"/>
                </a:schemeClr>
              </a:solidFill>
            </a:endParaRPr>
          </a:p>
        </p:txBody>
      </p:sp>
      <p:sp>
        <p:nvSpPr>
          <p:cNvPr id="5" name="TextBox 4">
            <a:extLst>
              <a:ext uri="{FF2B5EF4-FFF2-40B4-BE49-F238E27FC236}">
                <a16:creationId xmlns:a16="http://schemas.microsoft.com/office/drawing/2014/main" id="{55D22B31-1E79-C843-8F47-399A6C2F6F83}"/>
              </a:ext>
            </a:extLst>
          </p:cNvPr>
          <p:cNvSpPr txBox="1"/>
          <p:nvPr/>
        </p:nvSpPr>
        <p:spPr>
          <a:xfrm>
            <a:off x="419725" y="2587196"/>
            <a:ext cx="6430780" cy="3339312"/>
          </a:xfrm>
          <a:prstGeom prst="rect">
            <a:avLst/>
          </a:prstGeom>
          <a:noFill/>
        </p:spPr>
        <p:txBody>
          <a:bodyPr wrap="square" rtlCol="0">
            <a:spAutoFit/>
          </a:bodyPr>
          <a:lstStyle/>
          <a:p>
            <a:pPr marL="342900" lvl="0" indent="-342900" rtl="0">
              <a:lnSpc>
                <a:spcPct val="107000"/>
              </a:lnSpc>
              <a:buFont typeface="Wingdings" panose="05000000000000000000" pitchFamily="2" charset="2"/>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Tooltip: Three gauge graphs appear when hovering over graphs that shows comparison between our chosen category and the full data. </a:t>
            </a:r>
          </a:p>
          <a:p>
            <a:pPr marL="342900" lvl="0" indent="-342900">
              <a:lnSpc>
                <a:spcPct val="107000"/>
              </a:lnSpc>
              <a:buFont typeface="Wingdings" panose="05000000000000000000" pitchFamily="2" charset="2"/>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Drill down Graph: this allows for more detail and therefore more comprehensive understating of our data.</a:t>
            </a:r>
          </a:p>
          <a:p>
            <a:pPr marL="342900" lvl="0" indent="-342900">
              <a:lnSpc>
                <a:spcPct val="107000"/>
              </a:lnSpc>
              <a:buFont typeface="Wingdings" panose="05000000000000000000" pitchFamily="2" charset="2"/>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Buttons: </a:t>
            </a:r>
          </a:p>
          <a:p>
            <a:pPr marL="742950" lvl="1" indent="-285750">
              <a:lnSpc>
                <a:spcPct val="107000"/>
              </a:lnSpc>
              <a:buFont typeface="Courier New" panose="02070309020205020404" pitchFamily="49" charset="0"/>
              <a:buChar char="o"/>
            </a:pPr>
            <a:r>
              <a:rPr lang="en-US" sz="1600" kern="100" dirty="0">
                <a:effectLst/>
                <a:latin typeface="Calibri" panose="020F0502020204030204" pitchFamily="34" charset="0"/>
                <a:ea typeface="Calibri" panose="020F0502020204030204" pitchFamily="34" charset="0"/>
                <a:cs typeface="Arial" panose="020B0604020202020204" pitchFamily="34" charset="0"/>
              </a:rPr>
              <a:t>Light/ Dark mode buttons: The page colors changes when you press on it</a:t>
            </a:r>
          </a:p>
          <a:p>
            <a:pPr marL="742950" lvl="1" indent="-285750">
              <a:lnSpc>
                <a:spcPct val="107000"/>
              </a:lnSpc>
              <a:buFont typeface="Courier New" panose="02070309020205020404" pitchFamily="49" charset="0"/>
              <a:buChar char="o"/>
            </a:pPr>
            <a:r>
              <a:rPr lang="en-US" sz="1600" kern="100" dirty="0">
                <a:effectLst/>
                <a:latin typeface="Calibri" panose="020F0502020204030204" pitchFamily="34" charset="0"/>
                <a:ea typeface="Calibri" panose="020F0502020204030204" pitchFamily="34" charset="0"/>
                <a:cs typeface="Arial" panose="020B0604020202020204" pitchFamily="34" charset="0"/>
              </a:rPr>
              <a:t>Navigation buttons: the buttons allow you to easily navigate between pages in your dashboard</a:t>
            </a:r>
          </a:p>
          <a:p>
            <a:pPr marL="742950" lvl="1" indent="-285750">
              <a:lnSpc>
                <a:spcPct val="107000"/>
              </a:lnSpc>
              <a:spcAft>
                <a:spcPts val="800"/>
              </a:spcAft>
              <a:buFont typeface="Courier New" panose="02070309020205020404" pitchFamily="49" charset="0"/>
              <a:buChar char="o"/>
            </a:pPr>
            <a:r>
              <a:rPr lang="en-US" sz="1600" kern="100" dirty="0">
                <a:effectLst/>
                <a:latin typeface="Calibri" panose="020F0502020204030204" pitchFamily="34" charset="0"/>
                <a:ea typeface="Calibri" panose="020F0502020204030204" pitchFamily="34" charset="0"/>
                <a:cs typeface="Arial" panose="020B0604020202020204" pitchFamily="34" charset="0"/>
              </a:rPr>
              <a:t>Clear filters button: allows us to easily clear all filters on the page so we can see how it originally was.</a:t>
            </a:r>
          </a:p>
          <a:p>
            <a:endParaRPr lang="en-US" sz="1600" dirty="0"/>
          </a:p>
        </p:txBody>
      </p:sp>
    </p:spTree>
    <p:extLst>
      <p:ext uri="{BB962C8B-B14F-4D97-AF65-F5344CB8AC3E}">
        <p14:creationId xmlns:p14="http://schemas.microsoft.com/office/powerpoint/2010/main" val="1490460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8FC13100-1CD3-01C4-370C-E79325C3305F}"/>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E8E835F6-80E2-0DF5-53B8-3893F62ABEED}"/>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1044D917-D77D-B0DE-4476-607EE78C5A65}"/>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6ED4FAEE-E464-86D3-5D82-E0CCFBE9904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165" name="Google Shape;165;p6" title="download.png">
            <a:extLst>
              <a:ext uri="{FF2B5EF4-FFF2-40B4-BE49-F238E27FC236}">
                <a16:creationId xmlns:a16="http://schemas.microsoft.com/office/drawing/2014/main" id="{DA3309B1-4698-1A0A-9B7F-B395CB514FD1}"/>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27BB733D-61F6-3472-30FC-CA3003AAA4C9}"/>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F9FE8A38-1F89-2867-D9E8-3B7B055251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5C0588-610D-457D-7136-104AE6C05D4F}"/>
              </a:ext>
            </a:extLst>
          </p:cNvPr>
          <p:cNvSpPr txBox="1"/>
          <p:nvPr/>
        </p:nvSpPr>
        <p:spPr>
          <a:xfrm>
            <a:off x="560883" y="1701938"/>
            <a:ext cx="2979924" cy="954107"/>
          </a:xfrm>
          <a:prstGeom prst="rect">
            <a:avLst/>
          </a:prstGeom>
          <a:noFill/>
        </p:spPr>
        <p:txBody>
          <a:bodyPr wrap="square" rtlCol="0">
            <a:spAutoFit/>
          </a:bodyPr>
          <a:lstStyle/>
          <a:p>
            <a:pPr algn="ctr"/>
            <a:r>
              <a:rPr lang="en-US" sz="28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 </a:t>
            </a:r>
            <a:r>
              <a:rPr lang="en-US" sz="2800" b="1" kern="1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KPI &amp; DAX: </a:t>
            </a:r>
          </a:p>
          <a:p>
            <a:pPr algn="ctr"/>
            <a:endParaRPr lang="en-US" sz="2800" b="1" dirty="0">
              <a:solidFill>
                <a:schemeClr val="accent2">
                  <a:lumMod val="75000"/>
                </a:schemeClr>
              </a:solidFill>
            </a:endParaRPr>
          </a:p>
        </p:txBody>
      </p:sp>
      <p:sp>
        <p:nvSpPr>
          <p:cNvPr id="5" name="TextBox 4">
            <a:extLst>
              <a:ext uri="{FF2B5EF4-FFF2-40B4-BE49-F238E27FC236}">
                <a16:creationId xmlns:a16="http://schemas.microsoft.com/office/drawing/2014/main" id="{F84ABECD-0054-C836-E25F-98C4CD029337}"/>
              </a:ext>
            </a:extLst>
          </p:cNvPr>
          <p:cNvSpPr txBox="1"/>
          <p:nvPr/>
        </p:nvSpPr>
        <p:spPr>
          <a:xfrm>
            <a:off x="301677" y="2383436"/>
            <a:ext cx="6559445" cy="3339184"/>
          </a:xfrm>
          <a:prstGeom prst="rect">
            <a:avLst/>
          </a:prstGeom>
          <a:noFill/>
        </p:spPr>
        <p:txBody>
          <a:bodyPr wrap="square" rtlCol="0">
            <a:spAutoFit/>
          </a:bodyPr>
          <a:lstStyle/>
          <a:p>
            <a:pPr marL="342900" lvl="0" indent="-342900" rtl="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Total Revenue = SUM(</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Revenue_Generated</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ROI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[ROI])</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Customer Satisfaction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Customer_Satisfaction_Post_Refund</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Total Units Sold = SUM(</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Units_Sold</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Total Budget = SUM(</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[Budget])</a:t>
            </a:r>
          </a:p>
        </p:txBody>
      </p:sp>
      <p:sp>
        <p:nvSpPr>
          <p:cNvPr id="6" name="TextBox 5">
            <a:extLst>
              <a:ext uri="{FF2B5EF4-FFF2-40B4-BE49-F238E27FC236}">
                <a16:creationId xmlns:a16="http://schemas.microsoft.com/office/drawing/2014/main" id="{F0DEBBAA-D75E-EB7B-BCFA-95331B6F68A4}"/>
              </a:ext>
            </a:extLst>
          </p:cNvPr>
          <p:cNvSpPr txBox="1"/>
          <p:nvPr/>
        </p:nvSpPr>
        <p:spPr>
          <a:xfrm>
            <a:off x="7003530" y="2346294"/>
            <a:ext cx="4886793" cy="3693191"/>
          </a:xfrm>
          <a:prstGeom prst="rect">
            <a:avLst/>
          </a:prstGeom>
          <a:noFill/>
        </p:spPr>
        <p:txBody>
          <a:bodyPr wrap="square" rtlCol="0">
            <a:spAutoFit/>
          </a:bodyPr>
          <a:lstStyle/>
          <a:p>
            <a:pPr marL="342900" lvl="0" indent="-342900" rtl="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Conversion Rate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Conversion_rate</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Discount Level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Discount_Level</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lvl="0" indent="-342900">
              <a:lnSpc>
                <a:spcPct val="107000"/>
              </a:lnSpc>
              <a:spcAft>
                <a:spcPts val="800"/>
              </a:spcAft>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Average CPC = AVERAGE(</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r>
              <a:rPr lang="en-US" sz="1800" kern="100" dirty="0" err="1">
                <a:effectLst/>
                <a:latin typeface="Calibri" panose="020F0502020204030204" pitchFamily="34" charset="0"/>
                <a:ea typeface="Calibri" panose="020F0502020204030204" pitchFamily="34" charset="0"/>
                <a:cs typeface="Arial" panose="020B0604020202020204" pitchFamily="34" charset="0"/>
              </a:rPr>
              <a:t>Cost_per_conversion</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a:buNone/>
            </a:pPr>
            <a:r>
              <a:rPr lang="en-US" sz="1800" dirty="0">
                <a:effectLst/>
                <a:latin typeface="Calibri" panose="020F0502020204030204" pitchFamily="34" charset="0"/>
                <a:ea typeface="Calibri" panose="020F0502020204030204" pitchFamily="34" charset="0"/>
                <a:cs typeface="Arial" panose="020B0604020202020204" pitchFamily="34" charset="0"/>
              </a:rPr>
              <a:t>Number of Campaigns = COUNT(</a:t>
            </a:r>
            <a:r>
              <a:rPr lang="en-US" sz="1800" dirty="0" err="1">
                <a:effectLst/>
                <a:latin typeface="Calibri" panose="020F0502020204030204" pitchFamily="34" charset="0"/>
                <a:ea typeface="Calibri" panose="020F0502020204030204" pitchFamily="34" charset="0"/>
                <a:cs typeface="Arial" panose="020B0604020202020204" pitchFamily="34" charset="0"/>
              </a:rPr>
              <a:t>marketing_and_product_performan</a:t>
            </a: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Campaign_ID</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en-US" dirty="0"/>
          </a:p>
        </p:txBody>
      </p:sp>
    </p:spTree>
    <p:extLst>
      <p:ext uri="{BB962C8B-B14F-4D97-AF65-F5344CB8AC3E}">
        <p14:creationId xmlns:p14="http://schemas.microsoft.com/office/powerpoint/2010/main" val="277650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FD8C3589-2D27-3847-066F-2B2B3202FC9C}"/>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4D033F08-8539-5FF5-AB41-0FBBF9370B4B}"/>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164D41E2-6A1A-5810-B6DF-FD21635C9D08}"/>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93E00D7B-2DBA-D603-FA78-902B2762EC6A}"/>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165" name="Google Shape;165;p6" title="download.png">
            <a:extLst>
              <a:ext uri="{FF2B5EF4-FFF2-40B4-BE49-F238E27FC236}">
                <a16:creationId xmlns:a16="http://schemas.microsoft.com/office/drawing/2014/main" id="{330180F7-772D-5984-29DB-47845C367522}"/>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A83E9E77-D49A-33A7-7122-92A3201D9FDA}"/>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8EE32BE5-3060-FF63-A500-4BE8FE76EC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F4B74DB-0CC5-AAF7-F305-94D5499853A8}"/>
              </a:ext>
            </a:extLst>
          </p:cNvPr>
          <p:cNvPicPr>
            <a:picLocks noChangeAspect="1"/>
          </p:cNvPicPr>
          <p:nvPr/>
        </p:nvPicPr>
        <p:blipFill>
          <a:blip r:embed="rId5"/>
          <a:srcRect/>
          <a:stretch/>
        </p:blipFill>
        <p:spPr>
          <a:xfrm>
            <a:off x="2022632" y="1649796"/>
            <a:ext cx="7930492" cy="4448813"/>
          </a:xfrm>
          <a:prstGeom prst="rect">
            <a:avLst/>
          </a:prstGeom>
        </p:spPr>
      </p:pic>
    </p:spTree>
    <p:extLst>
      <p:ext uri="{BB962C8B-B14F-4D97-AF65-F5344CB8AC3E}">
        <p14:creationId xmlns:p14="http://schemas.microsoft.com/office/powerpoint/2010/main" val="36146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509FC288-F867-3A1C-E5B6-66A320D91B1A}"/>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2A698DE9-5A77-5FF5-996A-BEA9294F47A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90E0770E-D057-429E-5DB9-A1DC1F620E7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F67699CE-A405-3F30-3C76-8B5ED682EC14}"/>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pic>
        <p:nvPicPr>
          <p:cNvPr id="165" name="Google Shape;165;p6" title="download.png">
            <a:extLst>
              <a:ext uri="{FF2B5EF4-FFF2-40B4-BE49-F238E27FC236}">
                <a16:creationId xmlns:a16="http://schemas.microsoft.com/office/drawing/2014/main" id="{7522A152-422D-0A44-D438-8245290EDEDA}"/>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15576E90-20CB-6D1B-3CDE-E4DB7BD13BDA}"/>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FB8840A5-0830-6203-4511-2E3427ACC9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0D4940B-BB59-506F-CD52-C69F57041A53}"/>
              </a:ext>
            </a:extLst>
          </p:cNvPr>
          <p:cNvPicPr>
            <a:picLocks noChangeAspect="1"/>
          </p:cNvPicPr>
          <p:nvPr/>
        </p:nvPicPr>
        <p:blipFill>
          <a:blip r:embed="rId5"/>
          <a:srcRect/>
          <a:stretch/>
        </p:blipFill>
        <p:spPr>
          <a:xfrm>
            <a:off x="2055058" y="1694071"/>
            <a:ext cx="7390600" cy="4112247"/>
          </a:xfrm>
          <a:prstGeom prst="rect">
            <a:avLst/>
          </a:prstGeom>
        </p:spPr>
      </p:pic>
    </p:spTree>
    <p:extLst>
      <p:ext uri="{BB962C8B-B14F-4D97-AF65-F5344CB8AC3E}">
        <p14:creationId xmlns:p14="http://schemas.microsoft.com/office/powerpoint/2010/main" val="3618261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0AFAD685-848F-256E-07A1-21811363DC6F}"/>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C9A17DD0-67AB-C6AC-0925-7F858F6DFC13}"/>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59B1BCB5-868C-E88C-DD30-C8EAC122B3A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C599D833-01BC-24AA-C952-508CDE2D1297}"/>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pic>
        <p:nvPicPr>
          <p:cNvPr id="165" name="Google Shape;165;p6" title="download.png">
            <a:extLst>
              <a:ext uri="{FF2B5EF4-FFF2-40B4-BE49-F238E27FC236}">
                <a16:creationId xmlns:a16="http://schemas.microsoft.com/office/drawing/2014/main" id="{DFB6543B-5905-BF6D-A937-BB09BC055305}"/>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7B2D930E-2676-ADDC-6611-B4D12D5F200F}"/>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BA120011-406F-60E6-66EC-60936B28F7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aph and chart on a green background&#10;&#10;AI-generated content may be incorrect.">
            <a:extLst>
              <a:ext uri="{FF2B5EF4-FFF2-40B4-BE49-F238E27FC236}">
                <a16:creationId xmlns:a16="http://schemas.microsoft.com/office/drawing/2014/main" id="{66D5B62D-14BC-E439-64F4-DEEF1896189C}"/>
              </a:ext>
            </a:extLst>
          </p:cNvPr>
          <p:cNvPicPr>
            <a:picLocks noChangeAspect="1"/>
          </p:cNvPicPr>
          <p:nvPr/>
        </p:nvPicPr>
        <p:blipFill>
          <a:blip r:embed="rId5"/>
          <a:stretch>
            <a:fillRect/>
          </a:stretch>
        </p:blipFill>
        <p:spPr>
          <a:xfrm>
            <a:off x="3023953" y="1528832"/>
            <a:ext cx="7790268" cy="4371206"/>
          </a:xfrm>
          <a:prstGeom prst="rect">
            <a:avLst/>
          </a:prstGeom>
        </p:spPr>
      </p:pic>
    </p:spTree>
    <p:extLst>
      <p:ext uri="{BB962C8B-B14F-4D97-AF65-F5344CB8AC3E}">
        <p14:creationId xmlns:p14="http://schemas.microsoft.com/office/powerpoint/2010/main" val="2801494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8"/>
          <p:cNvSpPr txBox="1">
            <a:spLocks noGrp="1"/>
          </p:cNvSpPr>
          <p:nvPr>
            <p:ph type="title"/>
          </p:nvPr>
        </p:nvSpPr>
        <p:spPr>
          <a:xfrm>
            <a:off x="286602" y="1285875"/>
            <a:ext cx="6696221" cy="54292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dirty="0"/>
              <a:t>Project Wireframe and Design</a:t>
            </a:r>
            <a:endParaRPr dirty="0"/>
          </a:p>
        </p:txBody>
      </p:sp>
      <p:sp>
        <p:nvSpPr>
          <p:cNvPr id="181" name="Google Shape;18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17/5/25</a:t>
            </a:r>
          </a:p>
        </p:txBody>
      </p:sp>
      <p:sp>
        <p:nvSpPr>
          <p:cNvPr id="182" name="Google Shape;182;p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DEPI _ONL2_DAT1_S7</a:t>
            </a:r>
            <a:endParaRPr dirty="0"/>
          </a:p>
        </p:txBody>
      </p:sp>
      <p:sp>
        <p:nvSpPr>
          <p:cNvPr id="183" name="Google Shape;18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dirty="0"/>
          </a:p>
        </p:txBody>
      </p:sp>
      <p:sp>
        <p:nvSpPr>
          <p:cNvPr id="185" name="Google Shape;185;p8"/>
          <p:cNvSpPr/>
          <p:nvPr/>
        </p:nvSpPr>
        <p:spPr>
          <a:xfrm rot="5400000">
            <a:off x="-965997" y="4069881"/>
            <a:ext cx="1942680" cy="1469097"/>
          </a:xfrm>
          <a:prstGeom prst="blockArc">
            <a:avLst>
              <a:gd name="adj1" fmla="val 10800000"/>
              <a:gd name="adj2" fmla="val 0"/>
              <a:gd name="adj3" fmla="val 25000"/>
            </a:avLst>
          </a:prstGeom>
          <a:solidFill>
            <a:srgbClr val="94B9D6"/>
          </a:solidFill>
          <a:ln w="12700" cap="flat" cmpd="sng">
            <a:solidFill>
              <a:srgbClr val="94B9D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pic>
        <p:nvPicPr>
          <p:cNvPr id="186" name="Google Shape;186;p8"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5BC940DD-E769-6963-C21B-CAF8F062D9DE}"/>
              </a:ext>
            </a:extLst>
          </p:cNvPr>
          <p:cNvSpPr txBox="1"/>
          <p:nvPr/>
        </p:nvSpPr>
        <p:spPr>
          <a:xfrm>
            <a:off x="286602" y="2166425"/>
            <a:ext cx="6513957" cy="3840026"/>
          </a:xfrm>
          <a:prstGeom prst="rect">
            <a:avLst/>
          </a:prstGeom>
          <a:noFill/>
        </p:spPr>
        <p:txBody>
          <a:bodyPr wrap="square" rtlCol="0">
            <a:spAutoFit/>
          </a:bodyPr>
          <a:lstStyle/>
          <a:p>
            <a:pPr marL="228600" indent="-228600">
              <a:lnSpc>
                <a:spcPct val="90000"/>
              </a:lnSpc>
              <a:spcBef>
                <a:spcPts val="1000"/>
              </a:spcBef>
              <a:buClr>
                <a:srgbClr val="0D0D0D"/>
              </a:buClr>
              <a:buSzPts val="1800"/>
              <a:buFont typeface="Arial"/>
              <a:buChar char="•"/>
            </a:pPr>
            <a:r>
              <a:rPr lang="en-US" sz="2000" kern="100" dirty="0">
                <a:latin typeface="Calibri" panose="020F0502020204030204" pitchFamily="34" charset="0"/>
                <a:cs typeface="Arial" panose="020B0604020202020204" pitchFamily="34" charset="0"/>
              </a:rPr>
              <a:t>The picture on </a:t>
            </a:r>
            <a:r>
              <a:rPr lang="en-US" sz="2000" kern="100" dirty="0">
                <a:latin typeface="Calibri" panose="020F0502020204030204" pitchFamily="34" charset="0"/>
                <a:ea typeface="Calibri" panose="020F0502020204030204" pitchFamily="34" charset="0"/>
                <a:cs typeface="Arial" panose="020B0604020202020204" pitchFamily="34" charset="0"/>
              </a:rPr>
              <a:t>the right shows one of the Dashboards we created, this one is the main dashboard in our excel file.</a:t>
            </a:r>
          </a:p>
          <a:p>
            <a:pPr marL="228600" indent="-228600">
              <a:lnSpc>
                <a:spcPct val="90000"/>
              </a:lnSpc>
              <a:spcBef>
                <a:spcPts val="1000"/>
              </a:spcBef>
              <a:buClr>
                <a:srgbClr val="0D0D0D"/>
              </a:buClr>
              <a:buSzPts val="1800"/>
              <a:buFont typeface="Arial"/>
              <a:buChar char="•"/>
            </a:pPr>
            <a:r>
              <a:rPr lang="en-US" sz="2000" kern="100" dirty="0">
                <a:latin typeface="Calibri" panose="020F0502020204030204" pitchFamily="34" charset="0"/>
                <a:ea typeface="Calibri" panose="020F0502020204030204" pitchFamily="34" charset="0"/>
                <a:cs typeface="Arial" panose="020B0604020202020204" pitchFamily="34" charset="0"/>
              </a:rPr>
              <a:t>All dashboards contain multiple graphs of different types that allow for easier understanding and clear representation of trends.</a:t>
            </a:r>
          </a:p>
          <a:p>
            <a:pPr marL="228600" indent="-228600">
              <a:lnSpc>
                <a:spcPct val="90000"/>
              </a:lnSpc>
              <a:spcBef>
                <a:spcPts val="1000"/>
              </a:spcBef>
              <a:buClr>
                <a:srgbClr val="0D0D0D"/>
              </a:buClr>
              <a:buSzPts val="1800"/>
              <a:buFont typeface="Arial"/>
              <a:buChar char="•"/>
            </a:pPr>
            <a:r>
              <a:rPr lang="en-US" sz="2000" kern="100" dirty="0">
                <a:latin typeface="Calibri" panose="020F0502020204030204" pitchFamily="34" charset="0"/>
                <a:ea typeface="Calibri" panose="020F0502020204030204" pitchFamily="34" charset="0"/>
                <a:cs typeface="Arial" panose="020B0604020202020204" pitchFamily="34" charset="0"/>
              </a:rPr>
              <a:t>There are slicers which allow the user to have more specific and specialized insights. </a:t>
            </a:r>
          </a:p>
          <a:p>
            <a:pPr marL="285750" indent="-285750">
              <a:lnSpc>
                <a:spcPct val="90000"/>
              </a:lnSpc>
              <a:spcBef>
                <a:spcPts val="1000"/>
              </a:spcBef>
              <a:buClr>
                <a:srgbClr val="0D0D0D"/>
              </a:buClr>
              <a:buSzPts val="2000"/>
              <a:buFont typeface="Arial" panose="020B0604020202020204" pitchFamily="34" charset="0"/>
              <a:buChar char="•"/>
            </a:pPr>
            <a:r>
              <a:rPr lang="en-US" sz="2000" kern="100" dirty="0">
                <a:latin typeface="Calibri" panose="020F0502020204030204" pitchFamily="34" charset="0"/>
                <a:cs typeface="Arial" panose="020B0604020202020204" pitchFamily="34" charset="0"/>
              </a:rPr>
              <a:t>Buttons allow for easy navigation, whether that be in moving to a different page in the dashboard or clearing any selections made.</a:t>
            </a:r>
          </a:p>
          <a:p>
            <a:pPr marL="285750" indent="-285750">
              <a:lnSpc>
                <a:spcPct val="90000"/>
              </a:lnSpc>
              <a:spcBef>
                <a:spcPts val="1000"/>
              </a:spcBef>
              <a:buClr>
                <a:srgbClr val="0D0D0D"/>
              </a:buClr>
              <a:buSzPts val="2000"/>
              <a:buFont typeface="Arial" panose="020B0604020202020204" pitchFamily="34" charset="0"/>
              <a:buChar char="•"/>
            </a:pPr>
            <a:endParaRPr lang="en-US" sz="1800" kern="100" dirty="0">
              <a:latin typeface="Calibri" panose="020F050202020403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9936F0D8-F5FB-73EB-FFAF-815D6BD440B1}"/>
              </a:ext>
            </a:extLst>
          </p:cNvPr>
          <p:cNvPicPr>
            <a:picLocks noChangeAspect="1"/>
          </p:cNvPicPr>
          <p:nvPr/>
        </p:nvPicPr>
        <p:blipFill>
          <a:blip r:embed="rId4"/>
          <a:stretch>
            <a:fillRect/>
          </a:stretch>
        </p:blipFill>
        <p:spPr>
          <a:xfrm>
            <a:off x="6800558" y="1541757"/>
            <a:ext cx="5287103" cy="4234013"/>
          </a:xfrm>
          <a:prstGeom prst="rect">
            <a:avLst/>
          </a:prstGeom>
          <a:ln w="19050">
            <a:solidFill>
              <a:schemeClr val="accent1">
                <a:lumMod val="50000"/>
              </a:schemeClr>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774671DE-FC2E-AAA2-7C67-A0F3323590DA}"/>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0ECDABBA-0901-E54C-74E0-B71276338292}"/>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86019E9B-4437-A662-8A60-FE871CDE11B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5076FCA5-5A7D-92C5-8DAE-4F72A08519E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pic>
        <p:nvPicPr>
          <p:cNvPr id="165" name="Google Shape;165;p6" title="download.png">
            <a:extLst>
              <a:ext uri="{FF2B5EF4-FFF2-40B4-BE49-F238E27FC236}">
                <a16:creationId xmlns:a16="http://schemas.microsoft.com/office/drawing/2014/main" id="{A5A2C7A9-8ABE-C1CF-1756-28C3470FA4C6}"/>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5A6B002F-483A-1C73-EB18-5B5FCFEE8CD4}"/>
              </a:ext>
            </a:extLst>
          </p:cNvPr>
          <p:cNvSpPr txBox="1"/>
          <p:nvPr/>
        </p:nvSpPr>
        <p:spPr>
          <a:xfrm>
            <a:off x="2591982" y="759391"/>
            <a:ext cx="2979924" cy="769441"/>
          </a:xfrm>
          <a:prstGeom prst="rect">
            <a:avLst/>
          </a:prstGeom>
          <a:noFill/>
        </p:spPr>
        <p:txBody>
          <a:bodyPr wrap="square" rtlCol="0">
            <a:spAutoFit/>
          </a:bodyPr>
          <a:lstStyle/>
          <a:p>
            <a:r>
              <a:rPr lang="en-US" sz="4400" dirty="0">
                <a:solidFill>
                  <a:schemeClr val="accent2">
                    <a:lumMod val="75000"/>
                  </a:schemeClr>
                </a:solidFill>
                <a:latin typeface="Berlin Sans FB Demi" panose="020E0802020502020306" pitchFamily="34" charset="0"/>
                <a:cs typeface="Dreaming Outloud Script Pro" panose="03050502040304050704" pitchFamily="66" charset="0"/>
              </a:rPr>
              <a:t>Power bi :</a:t>
            </a:r>
          </a:p>
        </p:txBody>
      </p:sp>
      <p:pic>
        <p:nvPicPr>
          <p:cNvPr id="3" name="Picture 2" descr="Power BI Logo">
            <a:extLst>
              <a:ext uri="{FF2B5EF4-FFF2-40B4-BE49-F238E27FC236}">
                <a16:creationId xmlns:a16="http://schemas.microsoft.com/office/drawing/2014/main" id="{80A086AA-507C-55C6-EEBE-45B77B4C4D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40" r="24894"/>
          <a:stretch/>
        </p:blipFill>
        <p:spPr bwMode="auto">
          <a:xfrm>
            <a:off x="1592569" y="412654"/>
            <a:ext cx="999413" cy="1116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6329DF-8360-9617-DAE7-EA5F1A15902C}"/>
              </a:ext>
            </a:extLst>
          </p:cNvPr>
          <p:cNvPicPr>
            <a:picLocks noChangeAspect="1"/>
          </p:cNvPicPr>
          <p:nvPr/>
        </p:nvPicPr>
        <p:blipFill>
          <a:blip r:embed="rId5"/>
          <a:srcRect/>
          <a:stretch/>
        </p:blipFill>
        <p:spPr>
          <a:xfrm>
            <a:off x="2905673" y="1739356"/>
            <a:ext cx="7373032" cy="4139676"/>
          </a:xfrm>
          <a:prstGeom prst="rect">
            <a:avLst/>
          </a:prstGeom>
        </p:spPr>
      </p:pic>
    </p:spTree>
    <p:extLst>
      <p:ext uri="{BB962C8B-B14F-4D97-AF65-F5344CB8AC3E}">
        <p14:creationId xmlns:p14="http://schemas.microsoft.com/office/powerpoint/2010/main" val="497355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9">
          <a:extLst>
            <a:ext uri="{FF2B5EF4-FFF2-40B4-BE49-F238E27FC236}">
              <a16:creationId xmlns:a16="http://schemas.microsoft.com/office/drawing/2014/main" id="{399E3209-6EAE-F79D-C34B-CEC071AD65FD}"/>
            </a:ext>
          </a:extLst>
        </p:cNvPr>
        <p:cNvGrpSpPr/>
        <p:nvPr/>
      </p:nvGrpSpPr>
      <p:grpSpPr>
        <a:xfrm>
          <a:off x="0" y="0"/>
          <a:ext cx="0" cy="0"/>
          <a:chOff x="0" y="0"/>
          <a:chExt cx="0" cy="0"/>
        </a:xfrm>
      </p:grpSpPr>
      <p:sp>
        <p:nvSpPr>
          <p:cNvPr id="162" name="Google Shape;162;p6">
            <a:extLst>
              <a:ext uri="{FF2B5EF4-FFF2-40B4-BE49-F238E27FC236}">
                <a16:creationId xmlns:a16="http://schemas.microsoft.com/office/drawing/2014/main" id="{5B1193DC-4435-0331-3319-5ACC700B71CF}"/>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63" name="Google Shape;163;p6">
            <a:extLst>
              <a:ext uri="{FF2B5EF4-FFF2-40B4-BE49-F238E27FC236}">
                <a16:creationId xmlns:a16="http://schemas.microsoft.com/office/drawing/2014/main" id="{24FD5BD8-C797-6A3B-E24F-A5D0526F8889}"/>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a:extLst>
              <a:ext uri="{FF2B5EF4-FFF2-40B4-BE49-F238E27FC236}">
                <a16:creationId xmlns:a16="http://schemas.microsoft.com/office/drawing/2014/main" id="{D2701FD1-3EFA-CA7F-9A26-6809E2861766}"/>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165" name="Google Shape;165;p6" title="download.png">
            <a:extLst>
              <a:ext uri="{FF2B5EF4-FFF2-40B4-BE49-F238E27FC236}">
                <a16:creationId xmlns:a16="http://schemas.microsoft.com/office/drawing/2014/main" id="{09538920-5E8E-9505-CC65-C22C4E6CF3D9}"/>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4" name="TextBox 12">
            <a:extLst>
              <a:ext uri="{FF2B5EF4-FFF2-40B4-BE49-F238E27FC236}">
                <a16:creationId xmlns:a16="http://schemas.microsoft.com/office/drawing/2014/main" id="{B3E1FD3F-6CE2-56C7-B8FE-AC780B697938}"/>
              </a:ext>
            </a:extLst>
          </p:cNvPr>
          <p:cNvSpPr txBox="1"/>
          <p:nvPr/>
        </p:nvSpPr>
        <p:spPr>
          <a:xfrm>
            <a:off x="332666" y="1495718"/>
            <a:ext cx="5691345" cy="318950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1" dirty="0">
                <a:solidFill>
                  <a:schemeClr val="dk1"/>
                </a:solidFill>
                <a:effectLst/>
                <a:latin typeface="+mn-lt"/>
                <a:ea typeface="+mn-ea"/>
                <a:cs typeface="+mn-cs"/>
              </a:rPr>
              <a:t> 1. Reallocate Budget Based on ROI</a:t>
            </a:r>
            <a:endParaRPr lang="en-US" sz="1400" dirty="0">
              <a:solidFill>
                <a:schemeClr val="dk1"/>
              </a:solidFill>
              <a:effectLst/>
              <a:latin typeface="+mn-lt"/>
              <a:ea typeface="+mn-ea"/>
              <a:cs typeface="+mn-cs"/>
            </a:endParaRPr>
          </a:p>
          <a:p>
            <a:pPr lvl="0"/>
            <a:r>
              <a:rPr lang="en-US" sz="1400" b="1" dirty="0">
                <a:solidFill>
                  <a:schemeClr val="dk1"/>
                </a:solidFill>
                <a:effectLst/>
                <a:latin typeface="+mn-lt"/>
                <a:ea typeface="+mn-ea"/>
                <a:cs typeface="+mn-cs"/>
              </a:rPr>
              <a:t>Why</a:t>
            </a:r>
            <a:r>
              <a:rPr lang="en-US" sz="1400" dirty="0">
                <a:solidFill>
                  <a:schemeClr val="dk1"/>
                </a:solidFill>
                <a:effectLst/>
                <a:latin typeface="+mn-lt"/>
                <a:ea typeface="+mn-ea"/>
                <a:cs typeface="+mn-cs"/>
              </a:rPr>
              <a:t>: ROI ranges from </a:t>
            </a:r>
            <a:r>
              <a:rPr lang="en-US" sz="1400" b="1" dirty="0">
                <a:solidFill>
                  <a:schemeClr val="dk1"/>
                </a:solidFill>
                <a:effectLst/>
                <a:latin typeface="+mn-lt"/>
                <a:ea typeface="+mn-ea"/>
                <a:cs typeface="+mn-cs"/>
              </a:rPr>
              <a:t>0.5 to 5.0</a:t>
            </a:r>
            <a:r>
              <a:rPr lang="en-US" sz="1400" dirty="0">
                <a:solidFill>
                  <a:schemeClr val="dk1"/>
                </a:solidFill>
                <a:effectLst/>
                <a:latin typeface="+mn-lt"/>
                <a:ea typeface="+mn-ea"/>
                <a:cs typeface="+mn-cs"/>
              </a:rPr>
              <a:t>, with a </a:t>
            </a:r>
            <a:r>
              <a:rPr lang="en-US" sz="1400" b="1" dirty="0">
                <a:solidFill>
                  <a:schemeClr val="dk1"/>
                </a:solidFill>
                <a:effectLst/>
                <a:latin typeface="+mn-lt"/>
                <a:ea typeface="+mn-ea"/>
                <a:cs typeface="+mn-cs"/>
              </a:rPr>
              <a:t>median of 2.75</a:t>
            </a:r>
            <a:r>
              <a:rPr lang="en-US" sz="1400" dirty="0">
                <a:solidFill>
                  <a:schemeClr val="dk1"/>
                </a:solidFill>
                <a:effectLst/>
                <a:latin typeface="+mn-lt"/>
                <a:ea typeface="+mn-ea"/>
                <a:cs typeface="+mn-cs"/>
              </a:rPr>
              <a:t>, showing significant variation. Some campaigns yield much better returns for similar budgets.</a:t>
            </a:r>
          </a:p>
          <a:p>
            <a:pPr lvl="0"/>
            <a:r>
              <a:rPr lang="en-US" sz="1400" b="1" dirty="0">
                <a:solidFill>
                  <a:schemeClr val="dk1"/>
                </a:solidFill>
                <a:effectLst/>
                <a:latin typeface="+mn-lt"/>
                <a:ea typeface="+mn-ea"/>
                <a:cs typeface="+mn-cs"/>
              </a:rPr>
              <a:t>What to do</a:t>
            </a:r>
            <a:r>
              <a:rPr lang="en-US" sz="1400" dirty="0">
                <a:solidFill>
                  <a:schemeClr val="dk1"/>
                </a:solidFill>
                <a:effectLst/>
                <a:latin typeface="+mn-lt"/>
                <a:ea typeface="+mn-ea"/>
                <a:cs typeface="+mn-cs"/>
              </a:rPr>
              <a:t>: Identify and invest more in high-ROI campaigns, and audit or scale down low-ROI ones.</a:t>
            </a:r>
          </a:p>
          <a:p>
            <a:r>
              <a:rPr lang="en-US" sz="1400" dirty="0">
                <a:solidFill>
                  <a:schemeClr val="dk1"/>
                </a:solidFill>
                <a:effectLst/>
                <a:latin typeface="+mn-lt"/>
                <a:ea typeface="+mn-ea"/>
                <a:cs typeface="+mn-cs"/>
              </a:rPr>
              <a:t> </a:t>
            </a:r>
          </a:p>
          <a:p>
            <a:r>
              <a:rPr lang="en-US" sz="1400" b="1" dirty="0">
                <a:solidFill>
                  <a:schemeClr val="dk1"/>
                </a:solidFill>
                <a:effectLst/>
                <a:latin typeface="+mn-lt"/>
                <a:ea typeface="+mn-ea"/>
                <a:cs typeface="+mn-cs"/>
              </a:rPr>
              <a:t> 2. Address Low Conversion Efficiency</a:t>
            </a:r>
            <a:endParaRPr lang="en-US" sz="1400" dirty="0">
              <a:solidFill>
                <a:schemeClr val="dk1"/>
              </a:solidFill>
              <a:effectLst/>
              <a:latin typeface="+mn-lt"/>
              <a:ea typeface="+mn-ea"/>
              <a:cs typeface="+mn-cs"/>
            </a:endParaRPr>
          </a:p>
          <a:p>
            <a:pPr lvl="0"/>
            <a:r>
              <a:rPr lang="en-US" sz="1400" b="1" dirty="0">
                <a:solidFill>
                  <a:schemeClr val="dk1"/>
                </a:solidFill>
                <a:effectLst/>
                <a:latin typeface="+mn-lt"/>
                <a:ea typeface="+mn-ea"/>
                <a:cs typeface="+mn-cs"/>
              </a:rPr>
              <a:t>Why</a:t>
            </a:r>
            <a:r>
              <a:rPr lang="en-US" sz="1400" dirty="0">
                <a:solidFill>
                  <a:schemeClr val="dk1"/>
                </a:solidFill>
                <a:effectLst/>
                <a:latin typeface="+mn-lt"/>
                <a:ea typeface="+mn-ea"/>
                <a:cs typeface="+mn-cs"/>
              </a:rPr>
              <a:t>: The </a:t>
            </a:r>
            <a:r>
              <a:rPr lang="en-US" sz="1400" b="1" dirty="0">
                <a:solidFill>
                  <a:schemeClr val="dk1"/>
                </a:solidFill>
                <a:effectLst/>
                <a:latin typeface="+mn-lt"/>
                <a:ea typeface="+mn-ea"/>
                <a:cs typeface="+mn-cs"/>
              </a:rPr>
              <a:t>average conversion rate is only 0.61</a:t>
            </a:r>
            <a:r>
              <a:rPr lang="en-US" sz="1400" dirty="0">
                <a:solidFill>
                  <a:schemeClr val="dk1"/>
                </a:solidFill>
                <a:effectLst/>
                <a:latin typeface="+mn-lt"/>
                <a:ea typeface="+mn-ea"/>
                <a:cs typeface="+mn-cs"/>
              </a:rPr>
              <a:t>, but some campaigns with </a:t>
            </a:r>
            <a:r>
              <a:rPr lang="en-US" sz="1400" b="1" dirty="0">
                <a:solidFill>
                  <a:schemeClr val="dk1"/>
                </a:solidFill>
                <a:effectLst/>
                <a:latin typeface="+mn-lt"/>
                <a:ea typeface="+mn-ea"/>
                <a:cs typeface="+mn-cs"/>
              </a:rPr>
              <a:t>very high clicks (e.g., 4946)</a:t>
            </a:r>
            <a:r>
              <a:rPr lang="en-US" sz="1400" dirty="0">
                <a:solidFill>
                  <a:schemeClr val="dk1"/>
                </a:solidFill>
                <a:effectLst/>
                <a:latin typeface="+mn-lt"/>
                <a:ea typeface="+mn-ea"/>
                <a:cs typeface="+mn-cs"/>
              </a:rPr>
              <a:t> achieve </a:t>
            </a:r>
            <a:r>
              <a:rPr lang="en-US" sz="1400" b="1" dirty="0">
                <a:solidFill>
                  <a:schemeClr val="dk1"/>
                </a:solidFill>
                <a:effectLst/>
                <a:latin typeface="+mn-lt"/>
                <a:ea typeface="+mn-ea"/>
                <a:cs typeface="+mn-cs"/>
              </a:rPr>
              <a:t>very few conversions (e.g., 73)</a:t>
            </a:r>
            <a:r>
              <a:rPr lang="en-US" sz="1400" dirty="0">
                <a:solidFill>
                  <a:schemeClr val="dk1"/>
                </a:solidFill>
                <a:effectLst/>
                <a:latin typeface="+mn-lt"/>
                <a:ea typeface="+mn-ea"/>
                <a:cs typeface="+mn-cs"/>
              </a:rPr>
              <a:t>.</a:t>
            </a:r>
          </a:p>
          <a:p>
            <a:pPr lvl="0"/>
            <a:r>
              <a:rPr lang="en-US" sz="1400" b="1" dirty="0">
                <a:solidFill>
                  <a:schemeClr val="dk1"/>
                </a:solidFill>
                <a:effectLst/>
                <a:latin typeface="+mn-lt"/>
                <a:ea typeface="+mn-ea"/>
                <a:cs typeface="+mn-cs"/>
              </a:rPr>
              <a:t>What to do</a:t>
            </a:r>
            <a:r>
              <a:rPr lang="en-US" sz="1400" dirty="0">
                <a:solidFill>
                  <a:schemeClr val="dk1"/>
                </a:solidFill>
                <a:effectLst/>
                <a:latin typeface="+mn-lt"/>
                <a:ea typeface="+mn-ea"/>
                <a:cs typeface="+mn-cs"/>
              </a:rPr>
              <a:t>: Audit underperforming campaigns with high clicks but low conversion rates to improve landing pages or targeting.</a:t>
            </a:r>
          </a:p>
          <a:p>
            <a:r>
              <a:rPr lang="en-US" sz="1400" dirty="0">
                <a:solidFill>
                  <a:schemeClr val="dk1"/>
                </a:solidFill>
                <a:effectLst/>
                <a:latin typeface="+mn-lt"/>
                <a:ea typeface="+mn-ea"/>
                <a:cs typeface="+mn-cs"/>
              </a:rPr>
              <a:t> </a:t>
            </a:r>
          </a:p>
          <a:p>
            <a:r>
              <a:rPr lang="en-US" sz="1400" b="1" dirty="0">
                <a:solidFill>
                  <a:schemeClr val="dk1"/>
                </a:solidFill>
                <a:effectLst/>
                <a:latin typeface="+mn-lt"/>
                <a:ea typeface="+mn-ea"/>
                <a:cs typeface="+mn-cs"/>
              </a:rPr>
              <a:t> 3. Optimize Product Bundling</a:t>
            </a:r>
            <a:endParaRPr lang="en-US" sz="1400" dirty="0">
              <a:solidFill>
                <a:schemeClr val="dk1"/>
              </a:solidFill>
              <a:effectLst/>
              <a:latin typeface="+mn-lt"/>
              <a:ea typeface="+mn-ea"/>
              <a:cs typeface="+mn-cs"/>
            </a:endParaRPr>
          </a:p>
          <a:p>
            <a:pPr lvl="0"/>
            <a:r>
              <a:rPr lang="en-US" sz="1400" b="1" dirty="0">
                <a:solidFill>
                  <a:schemeClr val="dk1"/>
                </a:solidFill>
                <a:effectLst/>
                <a:latin typeface="+mn-lt"/>
                <a:ea typeface="+mn-ea"/>
                <a:cs typeface="+mn-cs"/>
              </a:rPr>
              <a:t>Why</a:t>
            </a:r>
            <a:r>
              <a:rPr lang="en-US" sz="1400" dirty="0">
                <a:solidFill>
                  <a:schemeClr val="dk1"/>
                </a:solidFill>
                <a:effectLst/>
                <a:latin typeface="+mn-lt"/>
                <a:ea typeface="+mn-ea"/>
                <a:cs typeface="+mn-cs"/>
              </a:rPr>
              <a:t>: The correlation between </a:t>
            </a:r>
            <a:r>
              <a:rPr lang="en-US" sz="1400" dirty="0" err="1">
                <a:solidFill>
                  <a:schemeClr val="dk1"/>
                </a:solidFill>
                <a:effectLst/>
                <a:latin typeface="+mn-lt"/>
                <a:ea typeface="+mn-ea"/>
                <a:cs typeface="+mn-cs"/>
              </a:rPr>
              <a:t>Bundle_Price</a:t>
            </a:r>
            <a:r>
              <a:rPr lang="en-US" sz="1400" dirty="0">
                <a:solidFill>
                  <a:schemeClr val="dk1"/>
                </a:solidFill>
                <a:effectLst/>
                <a:latin typeface="+mn-lt"/>
                <a:ea typeface="+mn-ea"/>
                <a:cs typeface="+mn-cs"/>
              </a:rPr>
              <a:t> and </a:t>
            </a:r>
            <a:r>
              <a:rPr lang="en-US" sz="1400" dirty="0" err="1">
                <a:solidFill>
                  <a:schemeClr val="dk1"/>
                </a:solidFill>
                <a:effectLst/>
                <a:latin typeface="+mn-lt"/>
                <a:ea typeface="+mn-ea"/>
                <a:cs typeface="+mn-cs"/>
              </a:rPr>
              <a:t>Units_Sold</a:t>
            </a:r>
            <a:r>
              <a:rPr lang="en-US" sz="1400" dirty="0">
                <a:solidFill>
                  <a:schemeClr val="dk1"/>
                </a:solidFill>
                <a:effectLst/>
                <a:latin typeface="+mn-lt"/>
                <a:ea typeface="+mn-ea"/>
                <a:cs typeface="+mn-cs"/>
              </a:rPr>
              <a:t> is almost zero (</a:t>
            </a:r>
            <a:r>
              <a:rPr lang="en-US" sz="1400" b="1" dirty="0">
                <a:solidFill>
                  <a:schemeClr val="dk1"/>
                </a:solidFill>
                <a:effectLst/>
                <a:latin typeface="+mn-lt"/>
                <a:ea typeface="+mn-ea"/>
                <a:cs typeface="+mn-cs"/>
              </a:rPr>
              <a:t>-0.0025</a:t>
            </a:r>
            <a:r>
              <a:rPr lang="en-US" sz="1400" dirty="0">
                <a:solidFill>
                  <a:schemeClr val="dk1"/>
                </a:solidFill>
                <a:effectLst/>
                <a:latin typeface="+mn-lt"/>
                <a:ea typeface="+mn-ea"/>
                <a:cs typeface="+mn-cs"/>
              </a:rPr>
              <a:t>), suggesting price is not a major driver.</a:t>
            </a:r>
          </a:p>
          <a:p>
            <a:pPr lvl="0"/>
            <a:r>
              <a:rPr lang="en-US" sz="1400" b="1" dirty="0">
                <a:solidFill>
                  <a:schemeClr val="dk1"/>
                </a:solidFill>
                <a:effectLst/>
                <a:latin typeface="+mn-lt"/>
                <a:ea typeface="+mn-ea"/>
                <a:cs typeface="+mn-cs"/>
              </a:rPr>
              <a:t>What to do</a:t>
            </a:r>
            <a:r>
              <a:rPr lang="en-US" sz="1400" dirty="0">
                <a:solidFill>
                  <a:schemeClr val="dk1"/>
                </a:solidFill>
                <a:effectLst/>
                <a:latin typeface="+mn-lt"/>
                <a:ea typeface="+mn-ea"/>
                <a:cs typeface="+mn-cs"/>
              </a:rPr>
              <a:t>: Focus on the </a:t>
            </a:r>
            <a:r>
              <a:rPr lang="en-US" sz="1400" b="1" dirty="0">
                <a:solidFill>
                  <a:schemeClr val="dk1"/>
                </a:solidFill>
                <a:effectLst/>
                <a:latin typeface="+mn-lt"/>
                <a:ea typeface="+mn-ea"/>
                <a:cs typeface="+mn-cs"/>
              </a:rPr>
              <a:t>value perception and relevance</a:t>
            </a:r>
            <a:r>
              <a:rPr lang="en-US" sz="1400" dirty="0">
                <a:solidFill>
                  <a:schemeClr val="dk1"/>
                </a:solidFill>
                <a:effectLst/>
                <a:latin typeface="+mn-lt"/>
                <a:ea typeface="+mn-ea"/>
                <a:cs typeface="+mn-cs"/>
              </a:rPr>
              <a:t> of the bundles rather than just price.</a:t>
            </a:r>
          </a:p>
          <a:p>
            <a:endParaRPr lang="en-US" sz="1100" dirty="0"/>
          </a:p>
        </p:txBody>
      </p:sp>
      <p:sp>
        <p:nvSpPr>
          <p:cNvPr id="5" name="TextBox 4">
            <a:extLst>
              <a:ext uri="{FF2B5EF4-FFF2-40B4-BE49-F238E27FC236}">
                <a16:creationId xmlns:a16="http://schemas.microsoft.com/office/drawing/2014/main" id="{167D9BEE-83DE-02DF-847A-D979D8682311}"/>
              </a:ext>
            </a:extLst>
          </p:cNvPr>
          <p:cNvSpPr txBox="1"/>
          <p:nvPr/>
        </p:nvSpPr>
        <p:spPr>
          <a:xfrm>
            <a:off x="6016869" y="675768"/>
            <a:ext cx="5636302" cy="5863144"/>
          </a:xfrm>
          <a:prstGeom prst="rect">
            <a:avLst/>
          </a:prstGeom>
          <a:noFill/>
        </p:spPr>
        <p:txBody>
          <a:bodyPr wrap="square" rtlCol="0">
            <a:spAutoFit/>
          </a:bodyPr>
          <a:lstStyle/>
          <a:p>
            <a:r>
              <a:rPr lang="en-US" sz="1100" dirty="0">
                <a:solidFill>
                  <a:schemeClr val="dk1"/>
                </a:solidFill>
                <a:effectLst/>
                <a:latin typeface="+mn-lt"/>
                <a:ea typeface="+mn-ea"/>
                <a:cs typeface="+mn-cs"/>
              </a:rPr>
              <a:t> </a:t>
            </a:r>
          </a:p>
          <a:p>
            <a:r>
              <a:rPr lang="en-US" b="1" dirty="0">
                <a:solidFill>
                  <a:schemeClr val="dk1"/>
                </a:solidFill>
                <a:effectLst/>
                <a:latin typeface="+mn-lt"/>
                <a:ea typeface="+mn-ea"/>
                <a:cs typeface="+mn-cs"/>
              </a:rPr>
              <a:t> 4. Tailor Offers by Subscription Tier</a:t>
            </a:r>
            <a:endParaRPr lang="en-US" dirty="0">
              <a:solidFill>
                <a:schemeClr val="dk1"/>
              </a:solidFill>
              <a:effectLst/>
              <a:latin typeface="+mn-lt"/>
              <a:ea typeface="+mn-ea"/>
              <a:cs typeface="+mn-cs"/>
            </a:endParaRPr>
          </a:p>
          <a:p>
            <a:pPr lvl="0"/>
            <a:r>
              <a:rPr lang="en-US" b="1" dirty="0">
                <a:solidFill>
                  <a:schemeClr val="dk1"/>
                </a:solidFill>
                <a:effectLst/>
                <a:latin typeface="+mn-lt"/>
                <a:ea typeface="+mn-ea"/>
                <a:cs typeface="+mn-cs"/>
              </a:rPr>
              <a:t>Why</a:t>
            </a:r>
            <a:r>
              <a:rPr lang="en-US" dirty="0">
                <a:solidFill>
                  <a:schemeClr val="dk1"/>
                </a:solidFill>
                <a:effectLst/>
                <a:latin typeface="+mn-lt"/>
                <a:ea typeface="+mn-ea"/>
                <a:cs typeface="+mn-cs"/>
              </a:rPr>
              <a:t>: Average subscription length is </a:t>
            </a:r>
            <a:r>
              <a:rPr lang="en-US" b="1" dirty="0">
                <a:solidFill>
                  <a:schemeClr val="dk1"/>
                </a:solidFill>
                <a:effectLst/>
                <a:latin typeface="+mn-lt"/>
                <a:ea typeface="+mn-ea"/>
                <a:cs typeface="+mn-cs"/>
              </a:rPr>
              <a:t>about the same</a:t>
            </a:r>
            <a:r>
              <a:rPr lang="en-US" dirty="0">
                <a:solidFill>
                  <a:schemeClr val="dk1"/>
                </a:solidFill>
                <a:effectLst/>
                <a:latin typeface="+mn-lt"/>
                <a:ea typeface="+mn-ea"/>
                <a:cs typeface="+mn-cs"/>
              </a:rPr>
              <a:t> (~18 months) across all tiers.</a:t>
            </a:r>
          </a:p>
          <a:p>
            <a:pPr lvl="0"/>
            <a:r>
              <a:rPr lang="en-US" b="1" dirty="0">
                <a:solidFill>
                  <a:schemeClr val="dk1"/>
                </a:solidFill>
                <a:effectLst/>
                <a:latin typeface="+mn-lt"/>
                <a:ea typeface="+mn-ea"/>
                <a:cs typeface="+mn-cs"/>
              </a:rPr>
              <a:t>What to do</a:t>
            </a:r>
            <a:r>
              <a:rPr lang="en-US" dirty="0">
                <a:solidFill>
                  <a:schemeClr val="dk1"/>
                </a:solidFill>
                <a:effectLst/>
                <a:latin typeface="+mn-lt"/>
                <a:ea typeface="+mn-ea"/>
                <a:cs typeface="+mn-cs"/>
              </a:rPr>
              <a:t>: Use tier-based promotions to upsell from </a:t>
            </a:r>
            <a:r>
              <a:rPr lang="en-US" b="1" dirty="0">
                <a:solidFill>
                  <a:schemeClr val="dk1"/>
                </a:solidFill>
                <a:effectLst/>
                <a:latin typeface="+mn-lt"/>
                <a:ea typeface="+mn-ea"/>
                <a:cs typeface="+mn-cs"/>
              </a:rPr>
              <a:t>Basic</a:t>
            </a:r>
            <a:r>
              <a:rPr lang="en-US" dirty="0">
                <a:solidFill>
                  <a:schemeClr val="dk1"/>
                </a:solidFill>
                <a:effectLst/>
                <a:latin typeface="+mn-lt"/>
                <a:ea typeface="+mn-ea"/>
                <a:cs typeface="+mn-cs"/>
              </a:rPr>
              <a:t> and </a:t>
            </a:r>
            <a:r>
              <a:rPr lang="en-US" b="1" dirty="0">
                <a:solidFill>
                  <a:schemeClr val="dk1"/>
                </a:solidFill>
                <a:effectLst/>
                <a:latin typeface="+mn-lt"/>
                <a:ea typeface="+mn-ea"/>
                <a:cs typeface="+mn-cs"/>
              </a:rPr>
              <a:t>Standard</a:t>
            </a:r>
            <a:r>
              <a:rPr lang="en-US" dirty="0">
                <a:solidFill>
                  <a:schemeClr val="dk1"/>
                </a:solidFill>
                <a:effectLst/>
                <a:latin typeface="+mn-lt"/>
                <a:ea typeface="+mn-ea"/>
                <a:cs typeface="+mn-cs"/>
              </a:rPr>
              <a:t> to </a:t>
            </a:r>
            <a:r>
              <a:rPr lang="en-US" b="1" dirty="0">
                <a:solidFill>
                  <a:schemeClr val="dk1"/>
                </a:solidFill>
                <a:effectLst/>
                <a:latin typeface="+mn-lt"/>
                <a:ea typeface="+mn-ea"/>
                <a:cs typeface="+mn-cs"/>
              </a:rPr>
              <a:t>Premium</a:t>
            </a:r>
            <a:r>
              <a:rPr lang="en-US" dirty="0">
                <a:solidFill>
                  <a:schemeClr val="dk1"/>
                </a:solidFill>
                <a:effectLst/>
                <a:latin typeface="+mn-lt"/>
                <a:ea typeface="+mn-ea"/>
                <a:cs typeface="+mn-cs"/>
              </a:rPr>
              <a:t>, since all stay loyal for a similar time.</a:t>
            </a:r>
          </a:p>
          <a:p>
            <a:r>
              <a:rPr lang="en-US" dirty="0">
                <a:solidFill>
                  <a:schemeClr val="dk1"/>
                </a:solidFill>
                <a:effectLst/>
                <a:latin typeface="+mn-lt"/>
                <a:ea typeface="+mn-ea"/>
                <a:cs typeface="+mn-cs"/>
              </a:rPr>
              <a:t> </a:t>
            </a:r>
          </a:p>
          <a:p>
            <a:r>
              <a:rPr lang="en-US" b="1" dirty="0">
                <a:solidFill>
                  <a:schemeClr val="dk1"/>
                </a:solidFill>
                <a:effectLst/>
                <a:latin typeface="+mn-lt"/>
                <a:ea typeface="+mn-ea"/>
                <a:cs typeface="+mn-cs"/>
              </a:rPr>
              <a:t> 5. Use High-Converting Flash Sale Templates</a:t>
            </a:r>
            <a:endParaRPr lang="en-US" dirty="0">
              <a:solidFill>
                <a:schemeClr val="dk1"/>
              </a:solidFill>
              <a:effectLst/>
              <a:latin typeface="+mn-lt"/>
              <a:ea typeface="+mn-ea"/>
              <a:cs typeface="+mn-cs"/>
            </a:endParaRPr>
          </a:p>
          <a:p>
            <a:pPr lvl="0"/>
            <a:r>
              <a:rPr lang="en-US" b="1" dirty="0">
                <a:solidFill>
                  <a:schemeClr val="dk1"/>
                </a:solidFill>
                <a:effectLst/>
                <a:latin typeface="+mn-lt"/>
                <a:ea typeface="+mn-ea"/>
                <a:cs typeface="+mn-cs"/>
              </a:rPr>
              <a:t>Why</a:t>
            </a:r>
            <a:r>
              <a:rPr lang="en-US" dirty="0">
                <a:solidFill>
                  <a:schemeClr val="dk1"/>
                </a:solidFill>
                <a:effectLst/>
                <a:latin typeface="+mn-lt"/>
                <a:ea typeface="+mn-ea"/>
                <a:cs typeface="+mn-cs"/>
              </a:rPr>
              <a:t>: Some </a:t>
            </a:r>
            <a:r>
              <a:rPr lang="en-US" dirty="0" err="1">
                <a:solidFill>
                  <a:schemeClr val="dk1"/>
                </a:solidFill>
                <a:effectLst/>
                <a:latin typeface="+mn-lt"/>
                <a:ea typeface="+mn-ea"/>
                <a:cs typeface="+mn-cs"/>
              </a:rPr>
              <a:t>Flash_Sale_IDs</a:t>
            </a:r>
            <a:r>
              <a:rPr lang="en-US" dirty="0">
                <a:solidFill>
                  <a:schemeClr val="dk1"/>
                </a:solidFill>
                <a:effectLst/>
                <a:latin typeface="+mn-lt"/>
                <a:ea typeface="+mn-ea"/>
                <a:cs typeface="+mn-cs"/>
              </a:rPr>
              <a:t> consistently lead to </a:t>
            </a:r>
            <a:r>
              <a:rPr lang="en-US" b="1" dirty="0">
                <a:solidFill>
                  <a:schemeClr val="dk1"/>
                </a:solidFill>
                <a:effectLst/>
                <a:latin typeface="+mn-lt"/>
                <a:ea typeface="+mn-ea"/>
                <a:cs typeface="+mn-cs"/>
              </a:rPr>
              <a:t>999 conversions</a:t>
            </a:r>
            <a:r>
              <a:rPr lang="en-US" dirty="0">
                <a:solidFill>
                  <a:schemeClr val="dk1"/>
                </a:solidFill>
                <a:effectLst/>
                <a:latin typeface="+mn-lt"/>
                <a:ea typeface="+mn-ea"/>
                <a:cs typeface="+mn-cs"/>
              </a:rPr>
              <a:t>, which is the maximum seen.</a:t>
            </a:r>
          </a:p>
          <a:p>
            <a:pPr lvl="0"/>
            <a:r>
              <a:rPr lang="en-US" b="1" dirty="0">
                <a:solidFill>
                  <a:schemeClr val="dk1"/>
                </a:solidFill>
                <a:effectLst/>
                <a:latin typeface="+mn-lt"/>
                <a:ea typeface="+mn-ea"/>
                <a:cs typeface="+mn-cs"/>
              </a:rPr>
              <a:t>What to do</a:t>
            </a:r>
            <a:r>
              <a:rPr lang="en-US" dirty="0">
                <a:solidFill>
                  <a:schemeClr val="dk1"/>
                </a:solidFill>
                <a:effectLst/>
                <a:latin typeface="+mn-lt"/>
                <a:ea typeface="+mn-ea"/>
                <a:cs typeface="+mn-cs"/>
              </a:rPr>
              <a:t>: Replicate the structure and timing of these successful flash sales in future campaigns.</a:t>
            </a:r>
          </a:p>
          <a:p>
            <a:r>
              <a:rPr lang="en-US" dirty="0">
                <a:solidFill>
                  <a:schemeClr val="dk1"/>
                </a:solidFill>
                <a:effectLst/>
                <a:latin typeface="+mn-lt"/>
                <a:ea typeface="+mn-ea"/>
                <a:cs typeface="+mn-cs"/>
              </a:rPr>
              <a:t> </a:t>
            </a:r>
          </a:p>
          <a:p>
            <a:r>
              <a:rPr lang="en-US" b="1" dirty="0">
                <a:solidFill>
                  <a:schemeClr val="dk1"/>
                </a:solidFill>
                <a:effectLst/>
                <a:latin typeface="+mn-lt"/>
                <a:ea typeface="+mn-ea"/>
                <a:cs typeface="+mn-cs"/>
              </a:rPr>
              <a:t>6. Improve Post-Refund Satisfaction</a:t>
            </a:r>
            <a:endParaRPr lang="en-US" dirty="0">
              <a:solidFill>
                <a:schemeClr val="dk1"/>
              </a:solidFill>
              <a:effectLst/>
              <a:latin typeface="+mn-lt"/>
              <a:ea typeface="+mn-ea"/>
              <a:cs typeface="+mn-cs"/>
            </a:endParaRPr>
          </a:p>
          <a:p>
            <a:pPr lvl="0"/>
            <a:r>
              <a:rPr lang="en-US" b="1" dirty="0">
                <a:solidFill>
                  <a:schemeClr val="dk1"/>
                </a:solidFill>
                <a:effectLst/>
                <a:latin typeface="+mn-lt"/>
                <a:ea typeface="+mn-ea"/>
                <a:cs typeface="+mn-cs"/>
              </a:rPr>
              <a:t>Why</a:t>
            </a:r>
            <a:r>
              <a:rPr lang="en-US" dirty="0">
                <a:solidFill>
                  <a:schemeClr val="dk1"/>
                </a:solidFill>
                <a:effectLst/>
                <a:latin typeface="+mn-lt"/>
                <a:ea typeface="+mn-ea"/>
                <a:cs typeface="+mn-cs"/>
              </a:rPr>
              <a:t>: Satisfaction is </a:t>
            </a:r>
            <a:r>
              <a:rPr lang="en-US" b="1" dirty="0">
                <a:solidFill>
                  <a:schemeClr val="dk1"/>
                </a:solidFill>
                <a:effectLst/>
                <a:latin typeface="+mn-lt"/>
                <a:ea typeface="+mn-ea"/>
                <a:cs typeface="+mn-cs"/>
              </a:rPr>
              <a:t>evenly spread</a:t>
            </a:r>
            <a:r>
              <a:rPr lang="en-US" dirty="0">
                <a:solidFill>
                  <a:schemeClr val="dk1"/>
                </a:solidFill>
                <a:effectLst/>
                <a:latin typeface="+mn-lt"/>
                <a:ea typeface="+mn-ea"/>
                <a:cs typeface="+mn-cs"/>
              </a:rPr>
              <a:t> between ratings of 1 to 4, with no one score clearly dominant.</a:t>
            </a:r>
          </a:p>
          <a:p>
            <a:pPr lvl="0"/>
            <a:r>
              <a:rPr lang="en-US" b="1" dirty="0">
                <a:solidFill>
                  <a:schemeClr val="dk1"/>
                </a:solidFill>
                <a:effectLst/>
                <a:latin typeface="+mn-lt"/>
                <a:ea typeface="+mn-ea"/>
                <a:cs typeface="+mn-cs"/>
              </a:rPr>
              <a:t>What to do</a:t>
            </a:r>
            <a:r>
              <a:rPr lang="en-US" dirty="0">
                <a:solidFill>
                  <a:schemeClr val="dk1"/>
                </a:solidFill>
                <a:effectLst/>
                <a:latin typeface="+mn-lt"/>
                <a:ea typeface="+mn-ea"/>
                <a:cs typeface="+mn-cs"/>
              </a:rPr>
              <a:t>: Investigate pain points in the refund process and improve post-sale support to shift scores toward 5.</a:t>
            </a:r>
          </a:p>
          <a:p>
            <a:r>
              <a:rPr lang="en-US" dirty="0">
                <a:solidFill>
                  <a:schemeClr val="dk1"/>
                </a:solidFill>
                <a:effectLst/>
                <a:latin typeface="+mn-lt"/>
                <a:ea typeface="+mn-ea"/>
                <a:cs typeface="+mn-cs"/>
              </a:rPr>
              <a:t> </a:t>
            </a:r>
          </a:p>
          <a:p>
            <a:r>
              <a:rPr lang="en-US" b="1" dirty="0">
                <a:solidFill>
                  <a:schemeClr val="dk1"/>
                </a:solidFill>
                <a:effectLst/>
                <a:latin typeface="+mn-lt"/>
                <a:ea typeface="+mn-ea"/>
                <a:cs typeface="+mn-cs"/>
              </a:rPr>
              <a:t> 7. Double Down on Winning Keywords</a:t>
            </a:r>
            <a:endParaRPr lang="en-US" dirty="0">
              <a:solidFill>
                <a:schemeClr val="dk1"/>
              </a:solidFill>
              <a:effectLst/>
              <a:latin typeface="+mn-lt"/>
              <a:ea typeface="+mn-ea"/>
              <a:cs typeface="+mn-cs"/>
            </a:endParaRPr>
          </a:p>
          <a:p>
            <a:pPr lvl="0"/>
            <a:r>
              <a:rPr lang="en-US" b="1" dirty="0">
                <a:solidFill>
                  <a:schemeClr val="dk1"/>
                </a:solidFill>
                <a:effectLst/>
                <a:latin typeface="+mn-lt"/>
                <a:ea typeface="+mn-ea"/>
                <a:cs typeface="+mn-cs"/>
              </a:rPr>
              <a:t>Why</a:t>
            </a:r>
            <a:r>
              <a:rPr lang="en-US" dirty="0">
                <a:solidFill>
                  <a:schemeClr val="dk1"/>
                </a:solidFill>
                <a:effectLst/>
                <a:latin typeface="+mn-lt"/>
                <a:ea typeface="+mn-ea"/>
                <a:cs typeface="+mn-cs"/>
              </a:rPr>
              <a:t>: The most frequent keywords are:</a:t>
            </a:r>
          </a:p>
          <a:p>
            <a:pPr lvl="1"/>
            <a:r>
              <a:rPr lang="en-US" dirty="0">
                <a:solidFill>
                  <a:schemeClr val="dk1"/>
                </a:solidFill>
                <a:effectLst/>
                <a:latin typeface="+mn-lt"/>
                <a:ea typeface="+mn-ea"/>
                <a:cs typeface="+mn-cs"/>
              </a:rPr>
              <a:t>"Affordable" (2559 times),</a:t>
            </a:r>
          </a:p>
          <a:p>
            <a:pPr lvl="1"/>
            <a:r>
              <a:rPr lang="en-US" dirty="0">
                <a:solidFill>
                  <a:schemeClr val="dk1"/>
                </a:solidFill>
                <a:effectLst/>
                <a:latin typeface="+mn-lt"/>
                <a:ea typeface="+mn-ea"/>
                <a:cs typeface="+mn-cs"/>
              </a:rPr>
              <a:t>"Stylish" (2514),</a:t>
            </a:r>
          </a:p>
          <a:p>
            <a:pPr lvl="1"/>
            <a:r>
              <a:rPr lang="en-US" dirty="0">
                <a:solidFill>
                  <a:schemeClr val="dk1"/>
                </a:solidFill>
                <a:effectLst/>
                <a:latin typeface="+mn-lt"/>
                <a:ea typeface="+mn-ea"/>
                <a:cs typeface="+mn-cs"/>
              </a:rPr>
              <a:t>"Innovative" (2491).</a:t>
            </a:r>
          </a:p>
          <a:p>
            <a:pPr lvl="0"/>
            <a:r>
              <a:rPr lang="en-US" b="1" dirty="0">
                <a:solidFill>
                  <a:schemeClr val="dk1"/>
                </a:solidFill>
                <a:effectLst/>
                <a:latin typeface="+mn-lt"/>
                <a:ea typeface="+mn-ea"/>
                <a:cs typeface="+mn-cs"/>
              </a:rPr>
              <a:t>What to do</a:t>
            </a:r>
            <a:r>
              <a:rPr lang="en-US" dirty="0">
                <a:solidFill>
                  <a:schemeClr val="dk1"/>
                </a:solidFill>
                <a:effectLst/>
                <a:latin typeface="+mn-lt"/>
                <a:ea typeface="+mn-ea"/>
                <a:cs typeface="+mn-cs"/>
              </a:rPr>
              <a:t>: Prioritize these terms in ads and SEO; they likely align well with customer expectations and drive engagement.</a:t>
            </a:r>
          </a:p>
          <a:p>
            <a:endParaRPr lang="en-US" dirty="0"/>
          </a:p>
        </p:txBody>
      </p:sp>
      <p:grpSp>
        <p:nvGrpSpPr>
          <p:cNvPr id="6" name="Group 5">
            <a:extLst>
              <a:ext uri="{FF2B5EF4-FFF2-40B4-BE49-F238E27FC236}">
                <a16:creationId xmlns:a16="http://schemas.microsoft.com/office/drawing/2014/main" id="{DC630F3F-8652-B7CA-6D50-8AF1D9B9AA1E}"/>
              </a:ext>
            </a:extLst>
          </p:cNvPr>
          <p:cNvGrpSpPr/>
          <p:nvPr/>
        </p:nvGrpSpPr>
        <p:grpSpPr>
          <a:xfrm>
            <a:off x="1901242" y="319088"/>
            <a:ext cx="3958191" cy="1176630"/>
            <a:chOff x="0" y="0"/>
            <a:chExt cx="3581400" cy="952500"/>
          </a:xfrm>
        </p:grpSpPr>
        <p:sp>
          <p:nvSpPr>
            <p:cNvPr id="7" name="TextBox 6">
              <a:extLst>
                <a:ext uri="{FF2B5EF4-FFF2-40B4-BE49-F238E27FC236}">
                  <a16:creationId xmlns:a16="http://schemas.microsoft.com/office/drawing/2014/main" id="{48DB2C68-D693-15F0-1440-CE6BB89B4527}"/>
                </a:ext>
              </a:extLst>
            </p:cNvPr>
            <p:cNvSpPr txBox="1"/>
            <p:nvPr/>
          </p:nvSpPr>
          <p:spPr>
            <a:xfrm>
              <a:off x="0" y="104775"/>
              <a:ext cx="3257550" cy="6953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800">
                  <a:solidFill>
                    <a:schemeClr val="bg1"/>
                  </a:solidFill>
                  <a:latin typeface="Dreaming Outloud Script Pro" panose="03050502040304050704" pitchFamily="66" charset="0"/>
                  <a:cs typeface="Dreaming Outloud Script Pro" panose="03050502040304050704" pitchFamily="66" charset="0"/>
                </a:rPr>
                <a:t>Recommendations</a:t>
              </a:r>
            </a:p>
          </p:txBody>
        </p:sp>
        <mc:AlternateContent xmlns:mc="http://schemas.openxmlformats.org/markup-compatibility/2006">
          <mc:Choice xmlns:am3d="http://schemas.microsoft.com/office/drawing/2017/model3d" Requires="am3d">
            <p:graphicFrame>
              <p:nvGraphicFramePr>
                <p:cNvPr id="8" name="3D Model 7" descr="Graph Growth">
                  <a:extLst>
                    <a:ext uri="{FF2B5EF4-FFF2-40B4-BE49-F238E27FC236}">
                      <a16:creationId xmlns:a16="http://schemas.microsoft.com/office/drawing/2014/main" id="{710A2F3D-8216-3B44-68BA-29A075B26170}"/>
                    </a:ext>
                  </a:extLst>
                </p:cNvPr>
                <p:cNvGraphicFramePr>
                  <a:graphicFrameLocks noChangeAspect="1"/>
                </p:cNvGraphicFramePr>
                <p:nvPr/>
              </p:nvGraphicFramePr>
              <p:xfrm>
                <a:off x="237997" y="0"/>
                <a:ext cx="552577" cy="375237"/>
              </p:xfrm>
              <a:graphic>
                <a:graphicData uri="http://schemas.microsoft.com/office/drawing/2017/model3d">
                  <am3d:model3d r:embed="rId4">
                    <am3d:spPr>
                      <a:xfrm>
                        <a:off x="0" y="0"/>
                        <a:ext cx="610712" cy="463533"/>
                      </a:xfrm>
                      <a:prstGeom prst="rect">
                        <a:avLst/>
                      </a:prstGeom>
                    </am3d:spPr>
                    <am3d:camera>
                      <am3d:pos x="0" y="0" z="63144380"/>
                      <am3d:up dx="0" dy="36000000" dz="0"/>
                      <am3d:lookAt x="0" y="0" z="0"/>
                      <am3d:perspective fov="2700000"/>
                    </am3d:camera>
                    <am3d:trans>
                      <am3d:meterPerModelUnit n="111083" d="1000000"/>
                      <am3d:preTrans dx="0" dy="-18000000" dz="0"/>
                      <am3d:scale>
                        <am3d:sx n="1000000" d="1000000"/>
                        <am3d:sy n="1000000" d="1000000"/>
                        <am3d:sz n="1000000" d="1000000"/>
                      </am3d:scale>
                      <am3d:rot ax="-10711615" ay="1847541" az="-10754742"/>
                      <am3d:postTrans dx="0" dy="0" dz="0"/>
                    </am3d:trans>
                    <am3d:raster rName="Office3DRenderer" rVer="16.0.8326">
                      <am3d:blip r:embed="rId5"/>
                    </am3d:raster>
                    <am3d:objViewport viewportSz="5676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Graph Growth">
                  <a:extLst>
                    <a:ext uri="{FF2B5EF4-FFF2-40B4-BE49-F238E27FC236}">
                      <a16:creationId xmlns:a16="http://schemas.microsoft.com/office/drawing/2014/main" id="{710A2F3D-8216-3B44-68BA-29A075B26170}"/>
                    </a:ext>
                  </a:extLst>
                </p:cNvPr>
                <p:cNvPicPr>
                  <a:picLocks noGrp="1" noRot="1" noChangeAspect="1" noMove="1" noResize="1" noEditPoints="1" noAdjustHandles="1" noChangeArrowheads="1" noChangeShapeType="1" noCrop="1"/>
                </p:cNvPicPr>
                <p:nvPr/>
              </p:nvPicPr>
              <p:blipFill>
                <a:blip r:embed="rId5"/>
                <a:stretch>
                  <a:fillRect/>
                </a:stretch>
              </p:blipFill>
              <p:spPr>
                <a:xfrm>
                  <a:off x="2164278" y="319088"/>
                  <a:ext cx="610712" cy="463533"/>
                </a:xfrm>
                <a:prstGeom prst="rect">
                  <a:avLst/>
                </a:prstGeom>
              </p:spPr>
            </p:pic>
          </mc:Fallback>
        </mc:AlternateContent>
        <p:sp>
          <p:nvSpPr>
            <p:cNvPr id="9" name="Arc 8">
              <a:extLst>
                <a:ext uri="{FF2B5EF4-FFF2-40B4-BE49-F238E27FC236}">
                  <a16:creationId xmlns:a16="http://schemas.microsoft.com/office/drawing/2014/main" id="{A57D5CC4-5DF1-B612-38B7-A38FA3C593CD}"/>
                </a:ext>
              </a:extLst>
            </p:cNvPr>
            <p:cNvSpPr/>
            <p:nvPr/>
          </p:nvSpPr>
          <p:spPr>
            <a:xfrm>
              <a:off x="752475" y="104775"/>
              <a:ext cx="2828925" cy="847725"/>
            </a:xfrm>
            <a:prstGeom prst="arc">
              <a:avLst>
                <a:gd name="adj1" fmla="val 16200000"/>
                <a:gd name="adj2" fmla="val 10321392"/>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
          <p:nvSpPr>
            <p:cNvPr id="10" name="Arc 9">
              <a:extLst>
                <a:ext uri="{FF2B5EF4-FFF2-40B4-BE49-F238E27FC236}">
                  <a16:creationId xmlns:a16="http://schemas.microsoft.com/office/drawing/2014/main" id="{612A12D3-3D60-402C-A126-117AC38BF2D2}"/>
                </a:ext>
              </a:extLst>
            </p:cNvPr>
            <p:cNvSpPr/>
            <p:nvPr/>
          </p:nvSpPr>
          <p:spPr>
            <a:xfrm>
              <a:off x="828676" y="152400"/>
              <a:ext cx="2590799" cy="695325"/>
            </a:xfrm>
            <a:prstGeom prst="arc">
              <a:avLst>
                <a:gd name="adj1" fmla="val 16200000"/>
                <a:gd name="adj2" fmla="val 10321392"/>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grpSp>
      <p:sp>
        <p:nvSpPr>
          <p:cNvPr id="11" name="TextBox 6">
            <a:extLst>
              <a:ext uri="{FF2B5EF4-FFF2-40B4-BE49-F238E27FC236}">
                <a16:creationId xmlns:a16="http://schemas.microsoft.com/office/drawing/2014/main" id="{48DB2C68-D693-15F0-1440-CE6BB89B4527}"/>
              </a:ext>
            </a:extLst>
          </p:cNvPr>
          <p:cNvSpPr txBox="1"/>
          <p:nvPr/>
        </p:nvSpPr>
        <p:spPr>
          <a:xfrm>
            <a:off x="2333442" y="593318"/>
            <a:ext cx="3257550" cy="6953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800">
                <a:solidFill>
                  <a:srgbClr val="00B0F0"/>
                </a:solidFill>
                <a:latin typeface="Dreaming Outloud Script Pro" panose="03050502040304050704" pitchFamily="66" charset="0"/>
                <a:cs typeface="Dreaming Outloud Script Pro" panose="03050502040304050704" pitchFamily="66" charset="0"/>
              </a:rPr>
              <a:t>Recommendations</a:t>
            </a:r>
          </a:p>
        </p:txBody>
      </p:sp>
    </p:spTree>
    <p:extLst>
      <p:ext uri="{BB962C8B-B14F-4D97-AF65-F5344CB8AC3E}">
        <p14:creationId xmlns:p14="http://schemas.microsoft.com/office/powerpoint/2010/main" val="716967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831B4-D28D-EEB4-D6DF-04E308943308}"/>
              </a:ext>
            </a:extLst>
          </p:cNvPr>
          <p:cNvSpPr>
            <a:spLocks noGrp="1"/>
          </p:cNvSpPr>
          <p:nvPr>
            <p:ph type="title"/>
          </p:nvPr>
        </p:nvSpPr>
        <p:spPr/>
        <p:txBody>
          <a:bodyPr/>
          <a:lstStyle/>
          <a:p>
            <a:r>
              <a:rPr lang="en-US" dirty="0"/>
              <a:t>	NOT DONE YET</a:t>
            </a:r>
          </a:p>
        </p:txBody>
      </p:sp>
      <p:sp>
        <p:nvSpPr>
          <p:cNvPr id="3" name="Text Placeholder 2">
            <a:extLst>
              <a:ext uri="{FF2B5EF4-FFF2-40B4-BE49-F238E27FC236}">
                <a16:creationId xmlns:a16="http://schemas.microsoft.com/office/drawing/2014/main" id="{73D40A65-5CD3-D0E4-4759-194C774F2EE5}"/>
              </a:ext>
            </a:extLst>
          </p:cNvPr>
          <p:cNvSpPr>
            <a:spLocks noGrp="1"/>
          </p:cNvSpPr>
          <p:nvPr>
            <p:ph type="body" idx="1"/>
          </p:nvPr>
        </p:nvSpPr>
        <p:spPr/>
        <p:txBody>
          <a:bodyPr/>
          <a:lstStyle/>
          <a:p>
            <a:pPr marL="0" marR="0" lvl="0" indent="0" algn="l" rtl="0">
              <a:lnSpc>
                <a:spcPct val="90000"/>
              </a:lnSpc>
              <a:spcBef>
                <a:spcPts val="0"/>
              </a:spcBef>
              <a:spcAft>
                <a:spcPts val="0"/>
              </a:spcAft>
              <a:buClr>
                <a:srgbClr val="0D0D0D"/>
              </a:buClr>
              <a:buSzPct val="100000"/>
              <a:buFont typeface="Arial"/>
              <a:buNone/>
            </a:pPr>
            <a:r>
              <a:rPr lang="en-US" sz="3200" b="1" i="0" u="none" strike="noStrike" cap="none" dirty="0">
                <a:solidFill>
                  <a:srgbClr val="0D0D0D"/>
                </a:solidFill>
                <a:latin typeface="Arial"/>
                <a:ea typeface="Arial"/>
                <a:cs typeface="Arial"/>
                <a:sym typeface="Arial"/>
              </a:rPr>
              <a:t>Slide 7: Live Application + Test</a:t>
            </a:r>
            <a:endParaRPr lang="en-US" dirty="0"/>
          </a:p>
          <a:p>
            <a:pPr marL="228600" marR="0" lvl="0" indent="-228600" algn="l" rtl="0">
              <a:lnSpc>
                <a:spcPct val="90000"/>
              </a:lnSpc>
              <a:spcBef>
                <a:spcPts val="1000"/>
              </a:spcBef>
              <a:spcAft>
                <a:spcPts val="0"/>
              </a:spcAft>
              <a:buClr>
                <a:srgbClr val="0D0D0D"/>
              </a:buClr>
              <a:buSzPct val="100000"/>
              <a:buFont typeface="Arial"/>
              <a:buChar char="•"/>
            </a:pPr>
            <a:r>
              <a:rPr lang="en-US" sz="2800" b="0" i="0" u="none" strike="noStrike" cap="none" dirty="0">
                <a:solidFill>
                  <a:srgbClr val="0D0D0D"/>
                </a:solidFill>
                <a:latin typeface="Arial"/>
                <a:ea typeface="Arial"/>
                <a:cs typeface="Arial"/>
                <a:sym typeface="Arial"/>
              </a:rPr>
              <a:t>Overview of the current state of the live application (beta/production)</a:t>
            </a:r>
            <a:endParaRPr lang="en-US" dirty="0"/>
          </a:p>
          <a:p>
            <a:pPr marL="228600" marR="0" lvl="0" indent="-228600" algn="l" rtl="0">
              <a:lnSpc>
                <a:spcPct val="90000"/>
              </a:lnSpc>
              <a:spcBef>
                <a:spcPts val="1000"/>
              </a:spcBef>
              <a:spcAft>
                <a:spcPts val="0"/>
              </a:spcAft>
              <a:buClr>
                <a:srgbClr val="0D0D0D"/>
              </a:buClr>
              <a:buSzPct val="100000"/>
              <a:buFont typeface="Arial"/>
              <a:buChar char="•"/>
            </a:pPr>
            <a:r>
              <a:rPr lang="en-US" sz="2800" b="0" i="0" u="none" strike="noStrike" cap="none" dirty="0">
                <a:solidFill>
                  <a:srgbClr val="0D0D0D"/>
                </a:solidFill>
                <a:latin typeface="Arial"/>
                <a:ea typeface="Arial"/>
                <a:cs typeface="Arial"/>
                <a:sym typeface="Arial"/>
              </a:rPr>
              <a:t>Key testing phases (unit testing, integration testing, user testing)</a:t>
            </a:r>
            <a:endParaRPr lang="en-US" dirty="0"/>
          </a:p>
          <a:p>
            <a:pPr marL="228600" marR="0" lvl="0" indent="-228600" algn="l" rtl="0">
              <a:lnSpc>
                <a:spcPct val="90000"/>
              </a:lnSpc>
              <a:spcBef>
                <a:spcPts val="1000"/>
              </a:spcBef>
              <a:spcAft>
                <a:spcPts val="0"/>
              </a:spcAft>
              <a:buClr>
                <a:srgbClr val="0D0D0D"/>
              </a:buClr>
              <a:buSzPct val="100000"/>
              <a:buFont typeface="Arial"/>
              <a:buChar char="•"/>
            </a:pPr>
            <a:r>
              <a:rPr lang="en-US" sz="2800" b="0" i="0" u="none" strike="noStrike" cap="none" dirty="0">
                <a:solidFill>
                  <a:srgbClr val="0D0D0D"/>
                </a:solidFill>
                <a:latin typeface="Arial"/>
                <a:ea typeface="Arial"/>
                <a:cs typeface="Arial"/>
                <a:sym typeface="Arial"/>
              </a:rPr>
              <a:t>Feedback from users or quality assurance</a:t>
            </a:r>
          </a:p>
          <a:p>
            <a:pPr marL="228600" marR="0" lvl="0" indent="-228600" algn="l" rtl="0">
              <a:lnSpc>
                <a:spcPct val="90000"/>
              </a:lnSpc>
              <a:spcBef>
                <a:spcPts val="1000"/>
              </a:spcBef>
              <a:spcAft>
                <a:spcPts val="0"/>
              </a:spcAft>
              <a:buClr>
                <a:srgbClr val="0D0D0D"/>
              </a:buClr>
              <a:buSzPct val="100000"/>
              <a:buFont typeface="Arial"/>
              <a:buChar char="•"/>
            </a:pPr>
            <a:r>
              <a:rPr lang="en-US" dirty="0">
                <a:solidFill>
                  <a:srgbClr val="0D0D0D"/>
                </a:solidFill>
                <a:latin typeface="Arial"/>
                <a:cs typeface="Arial"/>
                <a:sym typeface="Arial"/>
              </a:rPr>
              <a:t>Let’s go out and see the world – </a:t>
            </a:r>
            <a:r>
              <a:rPr lang="en-US" dirty="0">
                <a:solidFill>
                  <a:srgbClr val="0D0D0D"/>
                </a:solidFill>
                <a:highlight>
                  <a:srgbClr val="FFFF00"/>
                </a:highlight>
                <a:latin typeface="Arial"/>
                <a:cs typeface="Arial"/>
                <a:sym typeface="Arial"/>
              </a:rPr>
              <a:t>you can rephrase</a:t>
            </a:r>
            <a:endParaRPr lang="en-US" dirty="0">
              <a:highlight>
                <a:srgbClr val="FFFF00"/>
              </a:highlight>
            </a:endParaRPr>
          </a:p>
          <a:p>
            <a:endParaRPr lang="en-US" dirty="0"/>
          </a:p>
        </p:txBody>
      </p:sp>
      <p:sp>
        <p:nvSpPr>
          <p:cNvPr id="4" name="Slide Number Placeholder 3">
            <a:extLst>
              <a:ext uri="{FF2B5EF4-FFF2-40B4-BE49-F238E27FC236}">
                <a16:creationId xmlns:a16="http://schemas.microsoft.com/office/drawing/2014/main" id="{3EAA168D-9067-2B4D-7B12-3E5172D5B1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dirty="0"/>
          </a:p>
        </p:txBody>
      </p:sp>
      <p:sp>
        <p:nvSpPr>
          <p:cNvPr id="5" name="Google Shape;193;p9">
            <a:extLst>
              <a:ext uri="{FF2B5EF4-FFF2-40B4-BE49-F238E27FC236}">
                <a16:creationId xmlns:a16="http://schemas.microsoft.com/office/drawing/2014/main" id="{190B68BE-D4F0-545A-71CF-9E1609AD081A}"/>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DEPI _ONL2_DAT1_S7</a:t>
            </a:r>
            <a:endParaRPr dirty="0"/>
          </a:p>
        </p:txBody>
      </p:sp>
      <p:sp>
        <p:nvSpPr>
          <p:cNvPr id="6" name="Google Shape;192;p9">
            <a:extLst>
              <a:ext uri="{FF2B5EF4-FFF2-40B4-BE49-F238E27FC236}">
                <a16:creationId xmlns:a16="http://schemas.microsoft.com/office/drawing/2014/main" id="{E8C0B9B0-A228-B446-A394-130BF7B76435}"/>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17/5/25</a:t>
            </a:r>
          </a:p>
        </p:txBody>
      </p:sp>
    </p:spTree>
    <p:extLst>
      <p:ext uri="{BB962C8B-B14F-4D97-AF65-F5344CB8AC3E}">
        <p14:creationId xmlns:p14="http://schemas.microsoft.com/office/powerpoint/2010/main" val="1753332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0"/>
          <p:cNvSpPr txBox="1">
            <a:spLocks noGrp="1"/>
          </p:cNvSpPr>
          <p:nvPr>
            <p:ph type="body" idx="1"/>
          </p:nvPr>
        </p:nvSpPr>
        <p:spPr>
          <a:xfrm>
            <a:off x="1337474" y="1368044"/>
            <a:ext cx="6168795" cy="480892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1000"/>
              </a:spcBef>
              <a:spcAft>
                <a:spcPts val="0"/>
              </a:spcAft>
              <a:buClr>
                <a:srgbClr val="0D0D0D"/>
              </a:buClr>
              <a:buSzPct val="100000"/>
              <a:buFont typeface="Arial"/>
              <a:buChar char="•"/>
            </a:pPr>
            <a:r>
              <a:rPr lang="en-US" sz="2800" b="0" i="0" u="none" strike="noStrike" cap="none" dirty="0">
                <a:solidFill>
                  <a:srgbClr val="0D0D0D"/>
                </a:solidFill>
                <a:latin typeface="Arial"/>
                <a:ea typeface="Arial"/>
                <a:cs typeface="Arial"/>
                <a:sym typeface="Arial"/>
              </a:rPr>
              <a:t>Documentation is in 2 formats: </a:t>
            </a:r>
          </a:p>
          <a:p>
            <a:pPr lvl="1" indent="-457200">
              <a:spcBef>
                <a:spcPts val="1000"/>
              </a:spcBef>
              <a:buClr>
                <a:srgbClr val="0D0D0D"/>
              </a:buClr>
              <a:buSzPct val="100000"/>
              <a:buFont typeface="+mj-lt"/>
              <a:buAutoNum type="arabicPeriod"/>
            </a:pPr>
            <a:r>
              <a:rPr lang="en-US" sz="2000" dirty="0">
                <a:solidFill>
                  <a:srgbClr val="0D0D0D"/>
                </a:solidFill>
                <a:latin typeface="Arial"/>
                <a:cs typeface="Arial"/>
                <a:sym typeface="Arial"/>
              </a:rPr>
              <a:t>Word document</a:t>
            </a:r>
          </a:p>
          <a:p>
            <a:pPr lvl="1" indent="-457200">
              <a:spcBef>
                <a:spcPts val="1000"/>
              </a:spcBef>
              <a:buClr>
                <a:srgbClr val="0D0D0D"/>
              </a:buClr>
              <a:buSzPct val="100000"/>
              <a:buFont typeface="+mj-lt"/>
              <a:buAutoNum type="arabicPeriod"/>
            </a:pPr>
            <a:r>
              <a:rPr lang="en-US" sz="2000" dirty="0">
                <a:solidFill>
                  <a:srgbClr val="0D0D0D"/>
                </a:solidFill>
                <a:latin typeface="Arial"/>
                <a:cs typeface="Arial"/>
                <a:sym typeface="Arial"/>
              </a:rPr>
              <a:t>PowerPoint presentation</a:t>
            </a:r>
            <a:endParaRPr lang="en-US" sz="2000" dirty="0"/>
          </a:p>
          <a:p>
            <a:pPr marL="228600" marR="0" lvl="0" indent="-228600" algn="l" rtl="0">
              <a:lnSpc>
                <a:spcPct val="90000"/>
              </a:lnSpc>
              <a:spcBef>
                <a:spcPts val="1000"/>
              </a:spcBef>
              <a:spcAft>
                <a:spcPts val="0"/>
              </a:spcAft>
              <a:buClr>
                <a:srgbClr val="0D0D0D"/>
              </a:buClr>
              <a:buSzPct val="100000"/>
              <a:buFont typeface="Arial"/>
              <a:buChar char="•"/>
            </a:pPr>
            <a:r>
              <a:rPr lang="en-US" sz="2800" b="0" i="0" u="none" strike="noStrike" cap="none" dirty="0">
                <a:solidFill>
                  <a:srgbClr val="0D0D0D"/>
                </a:solidFill>
                <a:latin typeface="Arial"/>
                <a:ea typeface="Arial"/>
                <a:cs typeface="Arial"/>
                <a:sym typeface="Arial"/>
              </a:rPr>
              <a:t>Timeline for deliverables:</a:t>
            </a:r>
          </a:p>
          <a:p>
            <a:pPr lvl="1" indent="-457200">
              <a:spcBef>
                <a:spcPts val="1000"/>
              </a:spcBef>
              <a:buClr>
                <a:srgbClr val="0D0D0D"/>
              </a:buClr>
              <a:buSzPct val="100000"/>
              <a:buFont typeface="+mj-lt"/>
              <a:buAutoNum type="arabicPeriod"/>
            </a:pPr>
            <a:r>
              <a:rPr lang="en-GB" sz="2000" dirty="0">
                <a:solidFill>
                  <a:srgbClr val="0D0D0D"/>
                </a:solidFill>
                <a:latin typeface="Arial"/>
                <a:cs typeface="Arial"/>
              </a:rPr>
              <a:t>Data Cleaning and Preprocessing (27 February 2025) </a:t>
            </a:r>
            <a:endParaRPr lang="en-US" sz="2000" dirty="0">
              <a:solidFill>
                <a:srgbClr val="0D0D0D"/>
              </a:solidFill>
              <a:latin typeface="Arial"/>
              <a:cs typeface="Arial"/>
            </a:endParaRPr>
          </a:p>
          <a:p>
            <a:pPr lvl="1" indent="-457200">
              <a:spcBef>
                <a:spcPts val="1000"/>
              </a:spcBef>
              <a:buClr>
                <a:srgbClr val="0D0D0D"/>
              </a:buClr>
              <a:buSzPct val="100000"/>
              <a:buFont typeface="+mj-lt"/>
              <a:buAutoNum type="arabicPeriod"/>
            </a:pPr>
            <a:r>
              <a:rPr lang="en-GB" sz="2000" dirty="0">
                <a:solidFill>
                  <a:srgbClr val="0D0D0D"/>
                </a:solidFill>
                <a:latin typeface="Arial"/>
                <a:cs typeface="Arial"/>
              </a:rPr>
              <a:t>Analysis and Insights (13 March 2025) </a:t>
            </a:r>
            <a:endParaRPr lang="en-US" sz="2000" dirty="0">
              <a:solidFill>
                <a:srgbClr val="0D0D0D"/>
              </a:solidFill>
              <a:latin typeface="Arial"/>
              <a:cs typeface="Arial"/>
            </a:endParaRPr>
          </a:p>
          <a:p>
            <a:pPr lvl="1" indent="-457200">
              <a:spcBef>
                <a:spcPts val="1000"/>
              </a:spcBef>
              <a:buClr>
                <a:srgbClr val="0D0D0D"/>
              </a:buClr>
              <a:buSzPct val="100000"/>
              <a:buFont typeface="+mj-lt"/>
              <a:buAutoNum type="arabicPeriod"/>
            </a:pPr>
            <a:r>
              <a:rPr lang="en-GB" sz="2000" dirty="0">
                <a:solidFill>
                  <a:srgbClr val="0D0D0D"/>
                </a:solidFill>
                <a:latin typeface="Arial"/>
                <a:cs typeface="Arial"/>
              </a:rPr>
              <a:t>Forecasting Questions (27 March 2025)</a:t>
            </a:r>
          </a:p>
          <a:p>
            <a:pPr lvl="1" indent="-457200">
              <a:spcBef>
                <a:spcPts val="1000"/>
              </a:spcBef>
              <a:buClr>
                <a:srgbClr val="0D0D0D"/>
              </a:buClr>
              <a:buSzPct val="100000"/>
              <a:buFont typeface="+mj-lt"/>
              <a:buAutoNum type="arabicPeriod"/>
            </a:pPr>
            <a:r>
              <a:rPr lang="en-US" sz="2000" dirty="0">
                <a:solidFill>
                  <a:srgbClr val="0D0D0D"/>
                </a:solidFill>
                <a:latin typeface="Arial"/>
                <a:cs typeface="Arial"/>
                <a:sym typeface="Arial"/>
              </a:rPr>
              <a:t>Visualization and Reporting (10 April 2025) </a:t>
            </a:r>
          </a:p>
          <a:p>
            <a:pPr marL="228600" marR="0" lvl="0" indent="-228600" algn="l" rtl="0">
              <a:lnSpc>
                <a:spcPct val="90000"/>
              </a:lnSpc>
              <a:spcBef>
                <a:spcPts val="1000"/>
              </a:spcBef>
              <a:spcAft>
                <a:spcPts val="0"/>
              </a:spcAft>
              <a:buClr>
                <a:srgbClr val="0D0D0D"/>
              </a:buClr>
              <a:buSzPct val="100000"/>
              <a:buFont typeface="Arial"/>
              <a:buChar char="•"/>
            </a:pPr>
            <a:r>
              <a:rPr lang="en-US" sz="2400" dirty="0">
                <a:solidFill>
                  <a:srgbClr val="0D0D0D"/>
                </a:solidFill>
                <a:latin typeface="Arial"/>
                <a:cs typeface="Arial"/>
                <a:sym typeface="Arial"/>
              </a:rPr>
              <a:t>There is also the GitHub link for the project: </a:t>
            </a:r>
            <a:r>
              <a:rPr lang="en-US" sz="2400" dirty="0">
                <a:solidFill>
                  <a:srgbClr val="0D0D0D"/>
                </a:solidFill>
                <a:latin typeface="Arial"/>
                <a:cs typeface="Arial"/>
                <a:sym typeface="Arial"/>
                <a:hlinkClick r:id="rId3" tooltip="GitHub-Link"/>
              </a:rPr>
              <a:t>GitHub-Link</a:t>
            </a:r>
            <a:endParaRPr lang="en-US" sz="2400" dirty="0"/>
          </a:p>
          <a:p>
            <a:pPr marL="228600" lvl="0" indent="-50800" algn="l" rtl="0">
              <a:lnSpc>
                <a:spcPct val="90000"/>
              </a:lnSpc>
              <a:spcBef>
                <a:spcPts val="0"/>
              </a:spcBef>
              <a:spcAft>
                <a:spcPts val="0"/>
              </a:spcAft>
              <a:buClr>
                <a:schemeClr val="dk1"/>
              </a:buClr>
              <a:buSzPts val="2800"/>
              <a:buNone/>
            </a:pPr>
            <a:endParaRPr dirty="0"/>
          </a:p>
        </p:txBody>
      </p:sp>
      <p:sp>
        <p:nvSpPr>
          <p:cNvPr id="202" name="Google Shape;20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17/5/25</a:t>
            </a:r>
          </a:p>
        </p:txBody>
      </p:sp>
      <p:sp>
        <p:nvSpPr>
          <p:cNvPr id="204" name="Google Shape;20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dirty="0"/>
          </a:p>
        </p:txBody>
      </p:sp>
      <p:sp>
        <p:nvSpPr>
          <p:cNvPr id="207" name="Google Shape;207;p10"/>
          <p:cNvSpPr/>
          <p:nvPr/>
        </p:nvSpPr>
        <p:spPr>
          <a:xfrm>
            <a:off x="7642746" y="1576996"/>
            <a:ext cx="3879730" cy="827092"/>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tx1"/>
                </a:solidFill>
                <a:latin typeface="Calibri"/>
                <a:ea typeface="Calibri"/>
                <a:cs typeface="Calibri"/>
                <a:sym typeface="Calibri"/>
              </a:rPr>
              <a:t>Python code (Jupyter Notebook)</a:t>
            </a:r>
            <a:endParaRPr sz="2400" dirty="0">
              <a:solidFill>
                <a:schemeClr val="tx1"/>
              </a:solidFill>
              <a:latin typeface="Calibri"/>
              <a:ea typeface="Calibri"/>
              <a:cs typeface="Calibri"/>
              <a:sym typeface="Calibri"/>
            </a:endParaRPr>
          </a:p>
        </p:txBody>
      </p:sp>
      <p:pic>
        <p:nvPicPr>
          <p:cNvPr id="209" name="Google Shape;209;p10" title="download.png"/>
          <p:cNvPicPr preferRelativeResize="0"/>
          <p:nvPr/>
        </p:nvPicPr>
        <p:blipFill>
          <a:blip r:embed="rId4">
            <a:alphaModFix/>
          </a:blip>
          <a:stretch>
            <a:fillRect/>
          </a:stretch>
        </p:blipFill>
        <p:spPr>
          <a:xfrm>
            <a:off x="9190825" y="6356350"/>
            <a:ext cx="903191" cy="365125"/>
          </a:xfrm>
          <a:prstGeom prst="rect">
            <a:avLst/>
          </a:prstGeom>
          <a:noFill/>
          <a:ln>
            <a:noFill/>
          </a:ln>
        </p:spPr>
      </p:pic>
      <p:sp>
        <p:nvSpPr>
          <p:cNvPr id="2" name="Google Shape;193;p9">
            <a:extLst>
              <a:ext uri="{FF2B5EF4-FFF2-40B4-BE49-F238E27FC236}">
                <a16:creationId xmlns:a16="http://schemas.microsoft.com/office/drawing/2014/main" id="{ACDB3072-5E1A-0005-908B-0D0DAEEA3703}"/>
              </a:ext>
            </a:extLst>
          </p:cNvPr>
          <p:cNvSpPr txBox="1">
            <a:spLocks noGrp="1"/>
          </p:cNvSpPr>
          <p:nvPr>
            <p:ph type="ftr" idx="11"/>
          </p:nvPr>
        </p:nvSpPr>
        <p:spPr>
          <a:xfrm>
            <a:off x="3879850" y="6356350"/>
            <a:ext cx="427355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DEPI _ONL2_DAT1_S7</a:t>
            </a:r>
            <a:endParaRPr dirty="0"/>
          </a:p>
        </p:txBody>
      </p:sp>
      <p:sp>
        <p:nvSpPr>
          <p:cNvPr id="3" name="TextBox 2">
            <a:extLst>
              <a:ext uri="{FF2B5EF4-FFF2-40B4-BE49-F238E27FC236}">
                <a16:creationId xmlns:a16="http://schemas.microsoft.com/office/drawing/2014/main" id="{DB14B0C5-4F95-FD70-842F-9299E3291DC4}"/>
              </a:ext>
            </a:extLst>
          </p:cNvPr>
          <p:cNvSpPr txBox="1"/>
          <p:nvPr/>
        </p:nvSpPr>
        <p:spPr>
          <a:xfrm>
            <a:off x="1337475" y="545909"/>
            <a:ext cx="9021170" cy="535531"/>
          </a:xfrm>
          <a:prstGeom prst="rect">
            <a:avLst/>
          </a:prstGeom>
          <a:noFill/>
        </p:spPr>
        <p:txBody>
          <a:bodyPr wrap="square" rtlCol="0">
            <a:spAutoFit/>
          </a:bodyPr>
          <a:lstStyle/>
          <a:p>
            <a:pPr>
              <a:lnSpc>
                <a:spcPct val="90000"/>
              </a:lnSpc>
              <a:spcBef>
                <a:spcPts val="1000"/>
              </a:spcBef>
              <a:buClr>
                <a:srgbClr val="0D0D0D"/>
              </a:buClr>
              <a:buSzPct val="100000"/>
            </a:pPr>
            <a:r>
              <a:rPr lang="en-US" sz="3200" b="1" dirty="0">
                <a:solidFill>
                  <a:srgbClr val="0D0D0D"/>
                </a:solidFill>
                <a:sym typeface="Calibri"/>
              </a:rPr>
              <a:t>Project’s Key Deliverables </a:t>
            </a:r>
          </a:p>
        </p:txBody>
      </p:sp>
      <p:sp>
        <p:nvSpPr>
          <p:cNvPr id="5" name="Google Shape;207;p10">
            <a:extLst>
              <a:ext uri="{FF2B5EF4-FFF2-40B4-BE49-F238E27FC236}">
                <a16:creationId xmlns:a16="http://schemas.microsoft.com/office/drawing/2014/main" id="{A0AFE5EC-C9B2-8ADC-82E0-E3F0B2306E08}"/>
              </a:ext>
            </a:extLst>
          </p:cNvPr>
          <p:cNvSpPr/>
          <p:nvPr/>
        </p:nvSpPr>
        <p:spPr>
          <a:xfrm>
            <a:off x="7642744" y="2688678"/>
            <a:ext cx="3879731" cy="827092"/>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tx1"/>
                </a:solidFill>
                <a:latin typeface="Calibri"/>
                <a:cs typeface="Calibri"/>
                <a:sym typeface="Calibri"/>
              </a:rPr>
              <a:t>Excel File and Dashboard</a:t>
            </a:r>
            <a:endParaRPr sz="2400" dirty="0">
              <a:solidFill>
                <a:schemeClr val="tx1"/>
              </a:solidFill>
              <a:latin typeface="Calibri"/>
              <a:cs typeface="Calibri"/>
              <a:sym typeface="Calibri"/>
            </a:endParaRPr>
          </a:p>
        </p:txBody>
      </p:sp>
      <p:sp>
        <p:nvSpPr>
          <p:cNvPr id="6" name="Google Shape;207;p10">
            <a:extLst>
              <a:ext uri="{FF2B5EF4-FFF2-40B4-BE49-F238E27FC236}">
                <a16:creationId xmlns:a16="http://schemas.microsoft.com/office/drawing/2014/main" id="{C29FC182-6918-AE1E-A969-3170F3BDF430}"/>
              </a:ext>
            </a:extLst>
          </p:cNvPr>
          <p:cNvSpPr/>
          <p:nvPr/>
        </p:nvSpPr>
        <p:spPr>
          <a:xfrm>
            <a:off x="7642744" y="3800361"/>
            <a:ext cx="3879732" cy="827092"/>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lgn="ctr"/>
            <a:r>
              <a:rPr lang="en-US" sz="2400" dirty="0">
                <a:solidFill>
                  <a:schemeClr val="tx1"/>
                </a:solidFill>
                <a:latin typeface="Calibri"/>
                <a:cs typeface="Calibri"/>
                <a:sym typeface="Calibri"/>
              </a:rPr>
              <a:t>SQL Query File</a:t>
            </a:r>
            <a:endParaRPr sz="2400" dirty="0">
              <a:solidFill>
                <a:schemeClr val="tx1"/>
              </a:solidFill>
              <a:latin typeface="Calibri"/>
              <a:cs typeface="Calibri"/>
              <a:sym typeface="Calibri"/>
            </a:endParaRPr>
          </a:p>
        </p:txBody>
      </p:sp>
      <p:sp>
        <p:nvSpPr>
          <p:cNvPr id="7" name="Google Shape;207;p10">
            <a:extLst>
              <a:ext uri="{FF2B5EF4-FFF2-40B4-BE49-F238E27FC236}">
                <a16:creationId xmlns:a16="http://schemas.microsoft.com/office/drawing/2014/main" id="{8142E0FC-B68A-3E31-0A88-B2B1B3DCBF1D}"/>
              </a:ext>
            </a:extLst>
          </p:cNvPr>
          <p:cNvSpPr/>
          <p:nvPr/>
        </p:nvSpPr>
        <p:spPr>
          <a:xfrm>
            <a:off x="7642744" y="4912044"/>
            <a:ext cx="3879732" cy="827092"/>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lvl="0" indent="0" algn="ctr">
              <a:buFont typeface="Arial"/>
              <a:buNone/>
            </a:pPr>
            <a:r>
              <a:rPr lang="en-US" sz="2400" dirty="0">
                <a:solidFill>
                  <a:schemeClr val="tx1"/>
                </a:solidFill>
                <a:latin typeface="Calibri"/>
                <a:cs typeface="Calibri"/>
                <a:sym typeface="Calibri"/>
              </a:rPr>
              <a:t>Power BI Dashboard</a:t>
            </a:r>
            <a:endParaRPr sz="2400" dirty="0">
              <a:solidFill>
                <a:schemeClr val="tx1"/>
              </a:solidFill>
              <a:latin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1">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1">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1">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1">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1">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1">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build="p"/>
      <p:bldP spid="207" grpId="0" animBg="1"/>
      <p:bldP spid="3" grpId="0"/>
      <p:bldP spid="5" grpId="0" animBg="1"/>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Title 1">
            <a:extLst>
              <a:ext uri="{FF2B5EF4-FFF2-40B4-BE49-F238E27FC236}">
                <a16:creationId xmlns:a16="http://schemas.microsoft.com/office/drawing/2014/main" id="{4761396D-64A4-ABF5-9AC3-6A7A6A5CACE8}"/>
              </a:ext>
            </a:extLst>
          </p:cNvPr>
          <p:cNvSpPr>
            <a:spLocks noGrp="1"/>
          </p:cNvSpPr>
          <p:nvPr>
            <p:ph type="title"/>
          </p:nvPr>
        </p:nvSpPr>
        <p:spPr>
          <a:xfrm>
            <a:off x="1420836" y="365125"/>
            <a:ext cx="9932963" cy="1325563"/>
          </a:xfrm>
        </p:spPr>
        <p:txBody>
          <a:bodyPr/>
          <a:lstStyle/>
          <a:p>
            <a:r>
              <a:rPr lang="en-US" sz="4400" b="1" i="0" u="none" strike="noStrike" cap="none" dirty="0">
                <a:solidFill>
                  <a:srgbClr val="0D0D0D"/>
                </a:solidFill>
                <a:latin typeface="Arial"/>
                <a:ea typeface="Arial"/>
                <a:cs typeface="Arial"/>
                <a:sym typeface="Arial"/>
              </a:rPr>
              <a:t>Project Team + Roles</a:t>
            </a:r>
            <a:endParaRPr lang="en-US" dirty="0"/>
          </a:p>
        </p:txBody>
      </p:sp>
      <p:sp>
        <p:nvSpPr>
          <p:cNvPr id="3" name="Text Placeholder 2">
            <a:extLst>
              <a:ext uri="{FF2B5EF4-FFF2-40B4-BE49-F238E27FC236}">
                <a16:creationId xmlns:a16="http://schemas.microsoft.com/office/drawing/2014/main" id="{161187FC-358C-7C4A-777D-7504A067F08C}"/>
              </a:ext>
            </a:extLst>
          </p:cNvPr>
          <p:cNvSpPr>
            <a:spLocks noGrp="1"/>
          </p:cNvSpPr>
          <p:nvPr>
            <p:ph type="body" idx="1"/>
          </p:nvPr>
        </p:nvSpPr>
        <p:spPr>
          <a:xfrm>
            <a:off x="1420836" y="1825625"/>
            <a:ext cx="9932964" cy="4351338"/>
          </a:xfrm>
        </p:spPr>
        <p:txBody>
          <a:bodyPr/>
          <a:lstStyle/>
          <a:p>
            <a:pPr marL="342900">
              <a:lnSpc>
                <a:spcPct val="107000"/>
              </a:lnSpc>
            </a:pPr>
            <a:r>
              <a:rPr lang="en-GB" kern="100" dirty="0">
                <a:effectLst/>
                <a:latin typeface="Calibri" panose="020F0502020204030204" pitchFamily="34" charset="0"/>
                <a:ea typeface="Calibri" panose="020F0502020204030204" pitchFamily="34" charset="0"/>
                <a:cs typeface="Arial" panose="020B0604020202020204" pitchFamily="34" charset="0"/>
              </a:rPr>
              <a:t>Team Leader: Malak Waheed </a:t>
            </a: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a:lnSpc>
                <a:spcPct val="107000"/>
              </a:lnSpc>
            </a:pPr>
            <a:r>
              <a:rPr lang="en-US" kern="100" dirty="0">
                <a:effectLst/>
                <a:latin typeface="Calibri" panose="020F0502020204030204" pitchFamily="34" charset="0"/>
                <a:ea typeface="Calibri" panose="020F0502020204030204" pitchFamily="34" charset="0"/>
                <a:cs typeface="Arial" panose="020B0604020202020204" pitchFamily="34" charset="0"/>
              </a:rPr>
              <a:t>Team Members:</a:t>
            </a:r>
            <a:endParaRPr lang="en-GB" kern="100" dirty="0">
              <a:effectLst/>
              <a:latin typeface="Calibri" panose="020F0502020204030204" pitchFamily="34" charset="0"/>
              <a:ea typeface="Calibri" panose="020F0502020204030204" pitchFamily="34" charset="0"/>
              <a:cs typeface="Arial" panose="020B0604020202020204" pitchFamily="34" charset="0"/>
            </a:endParaRPr>
          </a:p>
          <a:p>
            <a:pPr marL="800100" lvl="1">
              <a:lnSpc>
                <a:spcPct val="107000"/>
              </a:lnSpc>
              <a:buFont typeface="+mj-lt"/>
              <a:buAutoNum type="arabicPeriod"/>
            </a:pPr>
            <a:r>
              <a:rPr lang="en-GB" kern="100" dirty="0">
                <a:effectLst/>
                <a:latin typeface="Calibri" panose="020F0502020204030204" pitchFamily="34" charset="0"/>
                <a:ea typeface="Calibri" panose="020F0502020204030204" pitchFamily="34" charset="0"/>
                <a:cs typeface="Arial" panose="020B0604020202020204" pitchFamily="34" charset="0"/>
              </a:rPr>
              <a:t>Analysis: Malak Waheed</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800100" lvl="1">
              <a:lnSpc>
                <a:spcPct val="107000"/>
              </a:lnSpc>
              <a:buFont typeface="+mj-lt"/>
              <a:buAutoNum type="arabicPeriod"/>
            </a:pPr>
            <a:r>
              <a:rPr lang="en-GB" kern="100" dirty="0">
                <a:effectLst/>
                <a:latin typeface="Calibri" panose="020F0502020204030204" pitchFamily="34" charset="0"/>
                <a:ea typeface="Calibri" panose="020F0502020204030204" pitchFamily="34" charset="0"/>
                <a:cs typeface="Arial" panose="020B0604020202020204" pitchFamily="34" charset="0"/>
              </a:rPr>
              <a:t>Preprocessing: Hager Mostafa</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800100" lvl="1">
              <a:lnSpc>
                <a:spcPct val="107000"/>
              </a:lnSpc>
              <a:buFont typeface="+mj-lt"/>
              <a:buAutoNum type="arabicPeriod"/>
            </a:pPr>
            <a:r>
              <a:rPr lang="en-GB" kern="100" dirty="0">
                <a:effectLst/>
                <a:latin typeface="Calibri" panose="020F0502020204030204" pitchFamily="34" charset="0"/>
                <a:ea typeface="Calibri" panose="020F0502020204030204" pitchFamily="34" charset="0"/>
                <a:cs typeface="Arial" panose="020B0604020202020204" pitchFamily="34" charset="0"/>
              </a:rPr>
              <a:t>Visualization: Rahma Mahmoud</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800100" lvl="1">
              <a:lnSpc>
                <a:spcPct val="107000"/>
              </a:lnSpc>
              <a:spcAft>
                <a:spcPts val="800"/>
              </a:spcAft>
              <a:buFont typeface="+mj-lt"/>
              <a:buAutoNum type="arabicPeriod"/>
            </a:pPr>
            <a:r>
              <a:rPr lang="en-GB" kern="100" dirty="0">
                <a:effectLst/>
                <a:latin typeface="Calibri" panose="020F0502020204030204" pitchFamily="34" charset="0"/>
                <a:ea typeface="Calibri" panose="020F0502020204030204" pitchFamily="34" charset="0"/>
                <a:cs typeface="Arial" panose="020B0604020202020204" pitchFamily="34" charset="0"/>
              </a:rPr>
              <a:t>Forecasting: Mariam Ahmed</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215" name="Google Shape;215;p11"/>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17/5/25</a:t>
            </a:r>
            <a:endParaRPr dirty="0"/>
          </a:p>
        </p:txBody>
      </p:sp>
      <p:sp>
        <p:nvSpPr>
          <p:cNvPr id="217" name="Google Shape;217;p1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dirty="0"/>
          </a:p>
        </p:txBody>
      </p:sp>
      <p:pic>
        <p:nvPicPr>
          <p:cNvPr id="218" name="Google Shape;218;p11"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4" name="Google Shape;193;p9">
            <a:extLst>
              <a:ext uri="{FF2B5EF4-FFF2-40B4-BE49-F238E27FC236}">
                <a16:creationId xmlns:a16="http://schemas.microsoft.com/office/drawing/2014/main" id="{D7DADE62-2742-B6FB-C9C3-5801461235EF}"/>
              </a:ext>
            </a:extLst>
          </p:cNvPr>
          <p:cNvSpPr txBox="1">
            <a:spLocks noGrp="1"/>
          </p:cNvSpPr>
          <p:nvPr>
            <p:ph type="ftr" idx="11"/>
          </p:nvPr>
        </p:nvSpPr>
        <p:spPr>
          <a:xfrm>
            <a:off x="3879850" y="6356350"/>
            <a:ext cx="427355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DEPI _ONL2_DAT1_S7</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72" name="Google Shape;172;p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73" name="Google Shape;17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175" name="Google Shape;175;p7"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FA8D0D21-9FAB-7B2B-D156-673D2029BD16}"/>
              </a:ext>
            </a:extLst>
          </p:cNvPr>
          <p:cNvSpPr txBox="1"/>
          <p:nvPr/>
        </p:nvSpPr>
        <p:spPr>
          <a:xfrm>
            <a:off x="1394085" y="1905506"/>
            <a:ext cx="8889167" cy="2677656"/>
          </a:xfrm>
          <a:prstGeom prst="rect">
            <a:avLst/>
          </a:prstGeom>
          <a:noFill/>
        </p:spPr>
        <p:txBody>
          <a:bodyPr wrap="square" rtlCol="0">
            <a:spAutoFit/>
          </a:bodyPr>
          <a:lstStyle/>
          <a:p>
            <a:pPr algn="ctr"/>
            <a:r>
              <a:rPr lang="en-US" sz="2400" dirty="0"/>
              <a:t>This project uncovered key insights into subscription performance through clean data preprocessing and metrics</a:t>
            </a:r>
          </a:p>
          <a:p>
            <a:pPr algn="ctr"/>
            <a:r>
              <a:rPr lang="en-US" sz="2400" dirty="0"/>
              <a:t>All in all, this was a fun and insightful dive into the data. We dug up clear results and practical ideas to focus on what really works, like the top keywords, offers, and campaigns. The data was clean and ready, making it easy to spot the key stats. Let’s roll with these insights and level things up!</a:t>
            </a:r>
          </a:p>
        </p:txBody>
      </p:sp>
      <p:sp>
        <p:nvSpPr>
          <p:cNvPr id="3" name="TextBox 2">
            <a:extLst>
              <a:ext uri="{FF2B5EF4-FFF2-40B4-BE49-F238E27FC236}">
                <a16:creationId xmlns:a16="http://schemas.microsoft.com/office/drawing/2014/main" id="{6E8BB1CC-D11D-2AB8-66A2-F1A381CFC83C}"/>
              </a:ext>
            </a:extLst>
          </p:cNvPr>
          <p:cNvSpPr txBox="1"/>
          <p:nvPr/>
        </p:nvSpPr>
        <p:spPr>
          <a:xfrm>
            <a:off x="2803161" y="818858"/>
            <a:ext cx="4137285" cy="769441"/>
          </a:xfrm>
          <a:prstGeom prst="rect">
            <a:avLst/>
          </a:prstGeom>
          <a:noFill/>
        </p:spPr>
        <p:txBody>
          <a:bodyPr wrap="square" rtlCol="0">
            <a:spAutoFit/>
          </a:bodyPr>
          <a:lstStyle/>
          <a:p>
            <a:r>
              <a:rPr lang="en-US" sz="4400" dirty="0">
                <a:solidFill>
                  <a:schemeClr val="accent6">
                    <a:lumMod val="50000"/>
                  </a:schemeClr>
                </a:solidFill>
                <a:latin typeface="Dreaming Outloud Script Pro" panose="03050502040304050704" pitchFamily="66" charset="0"/>
                <a:cs typeface="Dreaming Outloud Script Pro" panose="03050502040304050704" pitchFamily="66" charset="0"/>
              </a:rPr>
              <a:t>Conclusion: </a:t>
            </a:r>
          </a:p>
        </p:txBody>
      </p:sp>
      <p:pic>
        <p:nvPicPr>
          <p:cNvPr id="4" name="Picture 3">
            <a:extLst>
              <a:ext uri="{FF2B5EF4-FFF2-40B4-BE49-F238E27FC236}">
                <a16:creationId xmlns:a16="http://schemas.microsoft.com/office/drawing/2014/main" id="{E8C9BE1D-6FB9-0868-C54F-DFD70AC55E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708" y="593836"/>
            <a:ext cx="1215453" cy="994463"/>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82" name="Google Shape;182;p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83" name="Google Shape;18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185" name="Google Shape;185;p8"/>
          <p:cNvSpPr/>
          <p:nvPr/>
        </p:nvSpPr>
        <p:spPr>
          <a:xfrm rot="5400000">
            <a:off x="-965997" y="4069881"/>
            <a:ext cx="1942680" cy="1469097"/>
          </a:xfrm>
          <a:prstGeom prst="blockArc">
            <a:avLst>
              <a:gd name="adj1" fmla="val 10800000"/>
              <a:gd name="adj2" fmla="val 0"/>
              <a:gd name="adj3" fmla="val 25000"/>
            </a:avLst>
          </a:prstGeom>
          <a:solidFill>
            <a:srgbClr val="94B9D6"/>
          </a:solidFill>
          <a:ln w="12700" cap="flat" cmpd="sng">
            <a:solidFill>
              <a:srgbClr val="94B9D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86" name="Google Shape;186;p8"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4E77E879-3210-01C2-B78D-08B773ADFE75}"/>
              </a:ext>
            </a:extLst>
          </p:cNvPr>
          <p:cNvSpPr txBox="1"/>
          <p:nvPr/>
        </p:nvSpPr>
        <p:spPr>
          <a:xfrm>
            <a:off x="1724476" y="2398426"/>
            <a:ext cx="8743047" cy="1323439"/>
          </a:xfrm>
          <a:prstGeom prst="rect">
            <a:avLst/>
          </a:prstGeom>
          <a:noFill/>
        </p:spPr>
        <p:txBody>
          <a:bodyPr wrap="square" rtlCol="0">
            <a:spAutoFit/>
          </a:bodyPr>
          <a:lstStyle/>
          <a:p>
            <a:pPr algn="ctr"/>
            <a:r>
              <a:rPr lang="en-US" sz="8000" dirty="0">
                <a:solidFill>
                  <a:schemeClr val="accent6">
                    <a:lumMod val="75000"/>
                  </a:schemeClr>
                </a:solidFill>
                <a:latin typeface="Dreaming Outloud Script Pro" panose="03050502040304050704" pitchFamily="66" charset="0"/>
                <a:cs typeface="Dreaming Outloud Script Pro" panose="03050502040304050704" pitchFamily="66" charset="0"/>
              </a:rPr>
              <a:t>ANY QUESTIONS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10/14/24</a:t>
            </a:r>
            <a:endParaRPr/>
          </a:p>
        </p:txBody>
      </p:sp>
      <p:sp>
        <p:nvSpPr>
          <p:cNvPr id="193" name="Google Shape;193;p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94" name="Google Shape;19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196" name="Google Shape;196;p9"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TextBox 1">
            <a:extLst>
              <a:ext uri="{FF2B5EF4-FFF2-40B4-BE49-F238E27FC236}">
                <a16:creationId xmlns:a16="http://schemas.microsoft.com/office/drawing/2014/main" id="{2D847A3B-94FA-5531-0920-8ABE2CD788FF}"/>
              </a:ext>
            </a:extLst>
          </p:cNvPr>
          <p:cNvSpPr txBox="1"/>
          <p:nvPr/>
        </p:nvSpPr>
        <p:spPr>
          <a:xfrm>
            <a:off x="1350969" y="1703298"/>
            <a:ext cx="8743047" cy="1323439"/>
          </a:xfrm>
          <a:prstGeom prst="rect">
            <a:avLst/>
          </a:prstGeom>
          <a:noFill/>
        </p:spPr>
        <p:txBody>
          <a:bodyPr wrap="square" rtlCol="0">
            <a:spAutoFit/>
          </a:bodyPr>
          <a:lstStyle/>
          <a:p>
            <a:pPr algn="ctr"/>
            <a:r>
              <a:rPr lang="en-US" sz="8000" dirty="0">
                <a:solidFill>
                  <a:schemeClr val="accent6">
                    <a:lumMod val="75000"/>
                  </a:schemeClr>
                </a:solidFill>
                <a:latin typeface="Dreaming Outloud Script Pro" panose="03050502040304050704" pitchFamily="66" charset="0"/>
                <a:cs typeface="Dreaming Outloud Script Pro" panose="03050502040304050704" pitchFamily="66" charset="0"/>
              </a:rPr>
              <a:t>THANK YOU </a:t>
            </a:r>
          </a:p>
        </p:txBody>
      </p:sp>
      <mc:AlternateContent xmlns:mc="http://schemas.openxmlformats.org/markup-compatibility/2006">
        <mc:Choice xmlns:am3d="http://schemas.microsoft.com/office/drawing/2017/model3d" Requires="am3d">
          <p:graphicFrame>
            <p:nvGraphicFramePr>
              <p:cNvPr id="3" name="3D Model 2" descr="Heart-shaped balloon">
                <a:extLst>
                  <a:ext uri="{FF2B5EF4-FFF2-40B4-BE49-F238E27FC236}">
                    <a16:creationId xmlns:a16="http://schemas.microsoft.com/office/drawing/2014/main" id="{AAD9ACD0-9B36-092E-F725-3FD08D841459}"/>
                  </a:ext>
                </a:extLst>
              </p:cNvPr>
              <p:cNvGraphicFramePr>
                <a:graphicFrameLocks noChangeAspect="1"/>
              </p:cNvGraphicFramePr>
              <p:nvPr/>
            </p:nvGraphicFramePr>
            <p:xfrm>
              <a:off x="8052255" y="328469"/>
              <a:ext cx="1466176" cy="4741273"/>
            </p:xfrm>
            <a:graphic>
              <a:graphicData uri="http://schemas.microsoft.com/office/drawing/2017/model3d">
                <am3d:model3d r:embed="rId4">
                  <am3d:spPr>
                    <a:xfrm>
                      <a:off x="0" y="0"/>
                      <a:ext cx="1466176" cy="4741273"/>
                    </a:xfrm>
                    <a:prstGeom prst="rect">
                      <a:avLst/>
                    </a:prstGeom>
                  </am3d:spPr>
                  <am3d:camera>
                    <am3d:pos x="0" y="0" z="50344758"/>
                    <am3d:up dx="0" dy="36000000" dz="0"/>
                    <am3d:lookAt x="0" y="0" z="0"/>
                    <am3d:perspective fov="2700000"/>
                  </am3d:camera>
                  <am3d:trans>
                    <am3d:meterPerModelUnit n="18858216" d="1000000"/>
                    <am3d:preTrans dx="173359" dy="-17997117" dz="-165756"/>
                    <am3d:scale>
                      <am3d:sx n="1000000" d="1000000"/>
                      <am3d:sy n="1000000" d="1000000"/>
                      <am3d:sz n="1000000" d="1000000"/>
                    </am3d:scale>
                    <am3d:rot ax="105838" ay="1681095" az="49728"/>
                    <am3d:postTrans dx="0" dy="0" dz="0"/>
                  </am3d:trans>
                  <am3d:raster rName="Office3DRenderer" rVer="16.0.8326">
                    <am3d:blip r:embed="rId5"/>
                  </am3d:raster>
                  <am3d:objViewport viewportSz="51982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Heart-shaped balloon">
                <a:extLst>
                  <a:ext uri="{FF2B5EF4-FFF2-40B4-BE49-F238E27FC236}">
                    <a16:creationId xmlns:a16="http://schemas.microsoft.com/office/drawing/2014/main" id="{AAD9ACD0-9B36-092E-F725-3FD08D841459}"/>
                  </a:ext>
                </a:extLst>
              </p:cNvPr>
              <p:cNvPicPr>
                <a:picLocks noGrp="1" noRot="1" noChangeAspect="1" noMove="1" noResize="1" noEditPoints="1" noAdjustHandles="1" noChangeArrowheads="1" noChangeShapeType="1" noCrop="1"/>
              </p:cNvPicPr>
              <p:nvPr/>
            </p:nvPicPr>
            <p:blipFill>
              <a:blip r:embed="rId5"/>
              <a:stretch>
                <a:fillRect/>
              </a:stretch>
            </p:blipFill>
            <p:spPr>
              <a:xfrm>
                <a:off x="8052255" y="328469"/>
                <a:ext cx="1466176" cy="4741273"/>
              </a:xfrm>
              <a:prstGeom prst="rect">
                <a:avLst/>
              </a:prstGeom>
            </p:spPr>
          </p:pic>
        </mc:Fallback>
      </mc:AlternateContent>
      <p:sp>
        <p:nvSpPr>
          <p:cNvPr id="5" name="TextBox 4">
            <a:extLst>
              <a:ext uri="{FF2B5EF4-FFF2-40B4-BE49-F238E27FC236}">
                <a16:creationId xmlns:a16="http://schemas.microsoft.com/office/drawing/2014/main" id="{6D77574C-1582-4616-12B1-0536999B52F8}"/>
              </a:ext>
            </a:extLst>
          </p:cNvPr>
          <p:cNvSpPr txBox="1"/>
          <p:nvPr/>
        </p:nvSpPr>
        <p:spPr>
          <a:xfrm>
            <a:off x="3279791" y="2902031"/>
            <a:ext cx="6094378" cy="400110"/>
          </a:xfrm>
          <a:prstGeom prst="rect">
            <a:avLst/>
          </a:prstGeom>
          <a:noFill/>
        </p:spPr>
        <p:txBody>
          <a:bodyPr wrap="square">
            <a:spAutoFit/>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We appreciate your time and attention.</a:t>
            </a:r>
            <a:endParaRPr lang="en-GB" sz="2000" dirty="0"/>
          </a:p>
        </p:txBody>
      </p:sp>
      <p:sp>
        <p:nvSpPr>
          <p:cNvPr id="7" name="TextBox 6">
            <a:extLst>
              <a:ext uri="{FF2B5EF4-FFF2-40B4-BE49-F238E27FC236}">
                <a16:creationId xmlns:a16="http://schemas.microsoft.com/office/drawing/2014/main" id="{83D16563-70D0-1275-55CF-87DBBFBB0373}"/>
              </a:ext>
            </a:extLst>
          </p:cNvPr>
          <p:cNvSpPr txBox="1"/>
          <p:nvPr/>
        </p:nvSpPr>
        <p:spPr>
          <a:xfrm>
            <a:off x="2020017" y="4401566"/>
            <a:ext cx="7993703" cy="400110"/>
          </a:xfrm>
          <a:prstGeom prst="rect">
            <a:avLst/>
          </a:prstGeom>
          <a:noFill/>
        </p:spPr>
        <p:txBody>
          <a:bodyPr wrap="square">
            <a:spAutoFit/>
          </a:bodyPr>
          <a:lstStyle/>
          <a:p>
            <a:pPr algn="ctr"/>
            <a:r>
              <a:rPr lang="en-US" sz="2000" dirty="0">
                <a:latin typeface="ADLaM Display" panose="02010000000000000000" pitchFamily="2" charset="0"/>
                <a:ea typeface="ADLaM Display" panose="02010000000000000000" pitchFamily="2" charset="0"/>
                <a:cs typeface="ADLaM Display" panose="02010000000000000000" pitchFamily="2" charset="0"/>
              </a:rPr>
              <a:t>If there are any questions or feedback, feel free to ask us now!</a:t>
            </a:r>
          </a:p>
        </p:txBody>
      </p:sp>
      <p:sp>
        <p:nvSpPr>
          <p:cNvPr id="9" name="TextBox 8">
            <a:extLst>
              <a:ext uri="{FF2B5EF4-FFF2-40B4-BE49-F238E27FC236}">
                <a16:creationId xmlns:a16="http://schemas.microsoft.com/office/drawing/2014/main" id="{4B8A5C1A-1405-14CA-9410-74A817AD892B}"/>
              </a:ext>
            </a:extLst>
          </p:cNvPr>
          <p:cNvSpPr txBox="1"/>
          <p:nvPr/>
        </p:nvSpPr>
        <p:spPr>
          <a:xfrm>
            <a:off x="2833181" y="4871127"/>
            <a:ext cx="6094378" cy="707886"/>
          </a:xfrm>
          <a:prstGeom prst="rect">
            <a:avLst/>
          </a:prstGeom>
          <a:noFill/>
        </p:spPr>
        <p:txBody>
          <a:bodyPr wrap="square">
            <a:spAutoFit/>
          </a:bodyPr>
          <a:lstStyle/>
          <a:p>
            <a:pPr algn="ctr"/>
            <a:r>
              <a:rPr lang="en-US" sz="2000" dirty="0">
                <a:latin typeface="ADLaM Display" panose="02010000000000000000" pitchFamily="2" charset="0"/>
                <a:ea typeface="ADLaM Display" panose="02010000000000000000" pitchFamily="2" charset="0"/>
                <a:cs typeface="ADLaM Display" panose="02010000000000000000" pitchFamily="2" charset="0"/>
              </a:rPr>
              <a:t>Or you can contact us later through this email: </a:t>
            </a:r>
            <a:r>
              <a:rPr lang="en-US" sz="2000" dirty="0">
                <a:latin typeface="ADLaM Display" panose="02010000000000000000" pitchFamily="2" charset="0"/>
                <a:ea typeface="ADLaM Display" panose="02010000000000000000" pitchFamily="2" charset="0"/>
                <a:cs typeface="ADLaM Display" panose="02010000000000000000" pitchFamily="2" charset="0"/>
                <a:hlinkClick r:id="rId6" tooltip="marsa55marsa@gmail.com"/>
              </a:rPr>
              <a:t>marsa55marsa@gmail.com</a:t>
            </a:r>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31B9EB-1842-8CC7-2F1A-3220AD34F168}"/>
              </a:ext>
            </a:extLst>
          </p:cNvPr>
          <p:cNvPicPr>
            <a:picLocks noChangeAspect="1"/>
          </p:cNvPicPr>
          <p:nvPr/>
        </p:nvPicPr>
        <p:blipFill>
          <a:blip r:embed="rId2"/>
          <a:stretch>
            <a:fillRect/>
          </a:stretch>
        </p:blipFill>
        <p:spPr>
          <a:xfrm>
            <a:off x="8194471" y="3429000"/>
            <a:ext cx="3575457" cy="2684394"/>
          </a:xfrm>
          <a:prstGeom prst="rect">
            <a:avLst/>
          </a:prstGeom>
          <a:ln w="28575">
            <a:solidFill>
              <a:schemeClr val="accent1">
                <a:lumMod val="50000"/>
              </a:schemeClr>
            </a:solidFill>
          </a:ln>
        </p:spPr>
      </p:pic>
      <p:sp>
        <p:nvSpPr>
          <p:cNvPr id="2" name="Title 1">
            <a:extLst>
              <a:ext uri="{FF2B5EF4-FFF2-40B4-BE49-F238E27FC236}">
                <a16:creationId xmlns:a16="http://schemas.microsoft.com/office/drawing/2014/main" id="{08B4A15D-97A0-3759-D185-605510441F44}"/>
              </a:ext>
            </a:extLst>
          </p:cNvPr>
          <p:cNvSpPr>
            <a:spLocks noGrp="1"/>
          </p:cNvSpPr>
          <p:nvPr>
            <p:ph type="title"/>
          </p:nvPr>
        </p:nvSpPr>
        <p:spPr>
          <a:xfrm>
            <a:off x="1433014" y="365125"/>
            <a:ext cx="9225887" cy="1325563"/>
          </a:xfrm>
        </p:spPr>
        <p:txBody>
          <a:bodyPr/>
          <a:lstStyle/>
          <a:p>
            <a:r>
              <a:rPr lang="en-US" sz="4400" b="1" dirty="0">
                <a:solidFill>
                  <a:srgbClr val="0D0D0D"/>
                </a:solidFill>
                <a:latin typeface="Arial"/>
                <a:cs typeface="Arial"/>
              </a:rPr>
              <a:t>Who is our target audience?</a:t>
            </a:r>
            <a:endParaRPr lang="en-US" dirty="0"/>
          </a:p>
        </p:txBody>
      </p:sp>
      <p:sp>
        <p:nvSpPr>
          <p:cNvPr id="3" name="Text Placeholder 2">
            <a:extLst>
              <a:ext uri="{FF2B5EF4-FFF2-40B4-BE49-F238E27FC236}">
                <a16:creationId xmlns:a16="http://schemas.microsoft.com/office/drawing/2014/main" id="{2DD1BE86-2218-A0F4-398B-B0BABFD450D0}"/>
              </a:ext>
            </a:extLst>
          </p:cNvPr>
          <p:cNvSpPr>
            <a:spLocks noGrp="1"/>
          </p:cNvSpPr>
          <p:nvPr>
            <p:ph type="body" idx="1"/>
          </p:nvPr>
        </p:nvSpPr>
        <p:spPr>
          <a:xfrm>
            <a:off x="1433014" y="1514901"/>
            <a:ext cx="9225887" cy="4708478"/>
          </a:xfrm>
        </p:spPr>
        <p:txBody>
          <a:bodyPr>
            <a:normAutofit/>
          </a:bodyPr>
          <a:lstStyle/>
          <a:p>
            <a:pPr marL="285750" indent="-285750">
              <a:buClr>
                <a:srgbClr val="0D0D0D"/>
              </a:buClr>
              <a:buSzPts val="2000"/>
            </a:pPr>
            <a:r>
              <a:rPr lang="en-US" sz="2000" kern="100" dirty="0">
                <a:latin typeface="Calibri" panose="020F0502020204030204" pitchFamily="34" charset="0"/>
                <a:cs typeface="Arial" panose="020B0604020202020204" pitchFamily="34" charset="0"/>
                <a:sym typeface="Calibri"/>
              </a:rPr>
              <a:t>Our target audience are stakeholders and other senior employees in managerial positions within our company.</a:t>
            </a:r>
          </a:p>
          <a:p>
            <a:pPr marL="285750" lvl="0" indent="-285750">
              <a:lnSpc>
                <a:spcPct val="90000"/>
              </a:lnSpc>
              <a:spcBef>
                <a:spcPts val="1000"/>
              </a:spcBef>
              <a:buClr>
                <a:srgbClr val="0D0D0D"/>
              </a:buClr>
              <a:buSzPts val="2000"/>
              <a:buFont typeface="Arial" panose="020B0604020202020204" pitchFamily="34" charset="0"/>
              <a:buChar char="•"/>
            </a:pPr>
            <a:r>
              <a:rPr lang="en-US" sz="2000" kern="100" dirty="0">
                <a:latin typeface="Calibri" panose="020F0502020204030204" pitchFamily="34" charset="0"/>
                <a:cs typeface="Arial" panose="020B0604020202020204" pitchFamily="34" charset="0"/>
                <a:sym typeface="Calibri"/>
              </a:rPr>
              <a:t>The </a:t>
            </a:r>
            <a:r>
              <a:rPr lang="en-US" sz="2000" kern="100" dirty="0">
                <a:solidFill>
                  <a:srgbClr val="000000"/>
                </a:solidFill>
                <a:latin typeface="Calibri" panose="020F0502020204030204" pitchFamily="34" charset="0"/>
                <a:ea typeface="Calibri" panose="020F0502020204030204" pitchFamily="34" charset="0"/>
                <a:cs typeface="Arial" panose="020B0604020202020204" pitchFamily="34" charset="0"/>
              </a:rPr>
              <a:t>dashboards</a:t>
            </a:r>
            <a:r>
              <a:rPr lang="en-US" sz="2000" kern="100" dirty="0">
                <a:latin typeface="Calibri" panose="020F0502020204030204" pitchFamily="34" charset="0"/>
                <a:cs typeface="Arial" panose="020B0604020202020204" pitchFamily="34" charset="0"/>
                <a:sym typeface="Calibri"/>
              </a:rPr>
              <a:t> created are easy to understand and focus on the overall picture of our data rather than the day-to-day transactions and records.</a:t>
            </a:r>
          </a:p>
          <a:p>
            <a:pPr marL="285750" lvl="0" indent="-285750">
              <a:lnSpc>
                <a:spcPct val="90000"/>
              </a:lnSpc>
              <a:spcBef>
                <a:spcPts val="1000"/>
              </a:spcBef>
              <a:buClr>
                <a:srgbClr val="0D0D0D"/>
              </a:buClr>
              <a:buSzPts val="2000"/>
              <a:buFont typeface="Arial" panose="020B0604020202020204" pitchFamily="34" charset="0"/>
              <a:buChar char="•"/>
            </a:pPr>
            <a:r>
              <a:rPr lang="en-US" sz="2000" kern="100" dirty="0">
                <a:latin typeface="Calibri" panose="020F0502020204030204" pitchFamily="34" charset="0"/>
                <a:cs typeface="Arial" panose="020B0604020202020204" pitchFamily="34" charset="0"/>
                <a:sym typeface="Calibri"/>
              </a:rPr>
              <a:t>This means that the dashboards and insights derived from it focus on trends and patterns that affect the business decisions of the company.</a:t>
            </a:r>
          </a:p>
        </p:txBody>
      </p:sp>
      <p:sp>
        <p:nvSpPr>
          <p:cNvPr id="4" name="Slide Number Placeholder 3">
            <a:extLst>
              <a:ext uri="{FF2B5EF4-FFF2-40B4-BE49-F238E27FC236}">
                <a16:creationId xmlns:a16="http://schemas.microsoft.com/office/drawing/2014/main" id="{C883EA71-6657-510F-FAB4-3E23E37C42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Google Shape;193;p9">
            <a:extLst>
              <a:ext uri="{FF2B5EF4-FFF2-40B4-BE49-F238E27FC236}">
                <a16:creationId xmlns:a16="http://schemas.microsoft.com/office/drawing/2014/main" id="{2903E592-9D22-C3A6-06C8-6B5A68BF6F7D}"/>
              </a:ext>
            </a:extLst>
          </p:cNvPr>
          <p:cNvSpPr txBox="1">
            <a:spLocks noGrp="1"/>
          </p:cNvSpPr>
          <p:nvPr>
            <p:ph type="ftr" idx="11"/>
          </p:nvPr>
        </p:nvSpPr>
        <p:spPr>
          <a:xfrm>
            <a:off x="3771155"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DEPI _ONL2_DAT1_S7</a:t>
            </a:r>
            <a:endParaRPr dirty="0"/>
          </a:p>
        </p:txBody>
      </p:sp>
      <p:sp>
        <p:nvSpPr>
          <p:cNvPr id="8" name="Google Shape;192;p9">
            <a:extLst>
              <a:ext uri="{FF2B5EF4-FFF2-40B4-BE49-F238E27FC236}">
                <a16:creationId xmlns:a16="http://schemas.microsoft.com/office/drawing/2014/main" id="{17D6FE4D-4449-3238-DE5E-3D9F80411E0E}"/>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17/5/25</a:t>
            </a:r>
          </a:p>
        </p:txBody>
      </p:sp>
    </p:spTree>
    <p:extLst>
      <p:ext uri="{BB962C8B-B14F-4D97-AF65-F5344CB8AC3E}">
        <p14:creationId xmlns:p14="http://schemas.microsoft.com/office/powerpoint/2010/main" val="370716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9"/>
          <p:cNvSpPr txBox="1">
            <a:spLocks noGrp="1"/>
          </p:cNvSpPr>
          <p:nvPr>
            <p:ph type="title"/>
          </p:nvPr>
        </p:nvSpPr>
        <p:spPr>
          <a:xfrm>
            <a:off x="4876800" y="1037230"/>
            <a:ext cx="6559550" cy="894799"/>
          </a:xfrm>
          <a:prstGeom prst="rect">
            <a:avLst/>
          </a:prstGeom>
          <a:noFill/>
          <a:ln>
            <a:noFill/>
          </a:ln>
        </p:spPr>
        <p:txBody>
          <a:bodyPr spcFirstLastPara="1" wrap="square" lIns="91425" tIns="45700" rIns="91425" bIns="45700" anchor="ctr" anchorCtr="0">
            <a:normAutofit/>
          </a:bodyPr>
          <a:lstStyle/>
          <a:p>
            <a:pPr>
              <a:spcBef>
                <a:spcPts val="1000"/>
              </a:spcBef>
              <a:buClr>
                <a:srgbClr val="0D0D0D"/>
              </a:buClr>
              <a:buSzPct val="100000"/>
            </a:pPr>
            <a:r>
              <a:rPr lang="en-US" sz="3600" b="1" dirty="0">
                <a:solidFill>
                  <a:srgbClr val="0D0D0D"/>
                </a:solidFill>
                <a:latin typeface="Arial"/>
                <a:cs typeface="Arial"/>
              </a:rPr>
              <a:t>Structure of our Data</a:t>
            </a:r>
            <a:endParaRPr sz="3600" b="1" dirty="0">
              <a:solidFill>
                <a:srgbClr val="0D0D0D"/>
              </a:solidFill>
              <a:latin typeface="Arial"/>
              <a:cs typeface="Arial"/>
            </a:endParaRPr>
          </a:p>
        </p:txBody>
      </p:sp>
      <p:sp>
        <p:nvSpPr>
          <p:cNvPr id="192" name="Google Shape;19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17/5/25</a:t>
            </a:r>
          </a:p>
        </p:txBody>
      </p:sp>
      <p:sp>
        <p:nvSpPr>
          <p:cNvPr id="193" name="Google Shape;193;p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DEPI _ONL2_DAT1_S7</a:t>
            </a:r>
            <a:endParaRPr dirty="0"/>
          </a:p>
        </p:txBody>
      </p:sp>
      <p:sp>
        <p:nvSpPr>
          <p:cNvPr id="194" name="Google Shape;19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dirty="0"/>
          </a:p>
        </p:txBody>
      </p:sp>
      <p:pic>
        <p:nvPicPr>
          <p:cNvPr id="196" name="Google Shape;196;p9"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5" name="TextBox 4">
            <a:extLst>
              <a:ext uri="{FF2B5EF4-FFF2-40B4-BE49-F238E27FC236}">
                <a16:creationId xmlns:a16="http://schemas.microsoft.com/office/drawing/2014/main" id="{F6F2A7CF-F0E9-8CE6-3A1C-E2D9C9CD0FC1}"/>
              </a:ext>
            </a:extLst>
          </p:cNvPr>
          <p:cNvSpPr txBox="1"/>
          <p:nvPr/>
        </p:nvSpPr>
        <p:spPr>
          <a:xfrm>
            <a:off x="4963236" y="1998562"/>
            <a:ext cx="6914866" cy="2523768"/>
          </a:xfrm>
          <a:prstGeom prst="rect">
            <a:avLst/>
          </a:prstGeom>
          <a:noFill/>
        </p:spPr>
        <p:txBody>
          <a:bodyPr wrap="square">
            <a:spAutoFit/>
          </a:bodyPr>
          <a:lstStyle/>
          <a:p>
            <a:pPr marL="285750" indent="-285750">
              <a:buClr>
                <a:srgbClr val="0D0D0D"/>
              </a:buClr>
              <a:buSzPts val="2000"/>
              <a:buFont typeface="Arial" panose="020B0604020202020204" pitchFamily="34" charset="0"/>
              <a:buChar char="•"/>
            </a:pPr>
            <a:r>
              <a:rPr lang="en-US" sz="2000" kern="100" dirty="0">
                <a:solidFill>
                  <a:srgbClr val="000000"/>
                </a:solidFill>
                <a:latin typeface="Calibri" panose="020F0502020204030204" pitchFamily="34" charset="0"/>
                <a:cs typeface="Arial" panose="020B0604020202020204" pitchFamily="34" charset="0"/>
                <a:sym typeface="Arial"/>
              </a:rPr>
              <a:t>This is a non relational database that originally contained 17 columns and </a:t>
            </a:r>
            <a:r>
              <a:rPr lang="en-US" sz="2000" kern="100" dirty="0">
                <a:latin typeface="Calibri" panose="020F0502020204030204" pitchFamily="34" charset="0"/>
                <a:cs typeface="Arial" panose="020B0604020202020204" pitchFamily="34" charset="0"/>
              </a:rPr>
              <a:t>10000 rows.</a:t>
            </a:r>
          </a:p>
          <a:p>
            <a:pPr marL="285750" indent="-285750">
              <a:buClr>
                <a:srgbClr val="0D0D0D"/>
              </a:buClr>
              <a:buSzPts val="2000"/>
              <a:buFont typeface="Arial" panose="020B0604020202020204" pitchFamily="34" charset="0"/>
              <a:buChar char="•"/>
            </a:pPr>
            <a:r>
              <a:rPr lang="en-US" sz="2000" kern="100" dirty="0">
                <a:latin typeface="Calibri" panose="020F0502020204030204" pitchFamily="34" charset="0"/>
                <a:cs typeface="Arial" panose="020B0604020202020204" pitchFamily="34" charset="0"/>
              </a:rPr>
              <a:t>Through cleaning and preprocessing we have added multiple columns and checked the data for any errors or inconsistencies. </a:t>
            </a:r>
          </a:p>
          <a:p>
            <a:pPr marL="285750" indent="-285750">
              <a:buClr>
                <a:srgbClr val="0D0D0D"/>
              </a:buClr>
              <a:buSzPts val="2000"/>
              <a:buFont typeface="Arial" panose="020B0604020202020204" pitchFamily="34" charset="0"/>
              <a:buChar char="•"/>
            </a:pPr>
            <a:r>
              <a:rPr lang="en-US" sz="2000" kern="100" dirty="0">
                <a:latin typeface="Calibri" panose="020F0502020204030204" pitchFamily="34" charset="0"/>
                <a:cs typeface="Arial" panose="020B0604020202020204" pitchFamily="34" charset="0"/>
              </a:rPr>
              <a:t>Key entities include Order ID, Customer ID and Product ID.</a:t>
            </a:r>
          </a:p>
          <a:p>
            <a:pPr marL="285750" indent="-285750">
              <a:buClr>
                <a:srgbClr val="0D0D0D"/>
              </a:buClr>
              <a:buSzPts val="2000"/>
              <a:buFont typeface="Arial" panose="020B0604020202020204" pitchFamily="34" charset="0"/>
              <a:buChar char="•"/>
            </a:pPr>
            <a:r>
              <a:rPr lang="en-US" sz="2000" kern="100" dirty="0">
                <a:latin typeface="Calibri" panose="020F0502020204030204" pitchFamily="34" charset="0"/>
                <a:cs typeface="Arial" panose="020B0604020202020204" pitchFamily="34" charset="0"/>
              </a:rPr>
              <a:t>The data is stored on both SQL database and Excel files.</a:t>
            </a:r>
          </a:p>
          <a:p>
            <a:pPr marL="285750" indent="-285750">
              <a:buClr>
                <a:srgbClr val="0D0D0D"/>
              </a:buClr>
              <a:buSzPts val="2000"/>
              <a:buFont typeface="Arial" panose="020B0604020202020204" pitchFamily="34" charset="0"/>
              <a:buChar char="•"/>
            </a:pPr>
            <a:endParaRPr lang="en-US" sz="1800" kern="100" dirty="0">
              <a:solidFill>
                <a:srgbClr val="000000"/>
              </a:solidFill>
              <a:latin typeface="Calibri" panose="020F0502020204030204" pitchFamily="34" charset="0"/>
              <a:cs typeface="Arial" panose="020B0604020202020204" pitchFamily="34" charset="0"/>
              <a:sym typeface="Arial"/>
            </a:endParaRPr>
          </a:p>
        </p:txBody>
      </p:sp>
      <p:pic>
        <p:nvPicPr>
          <p:cNvPr id="7" name="Picture 6">
            <a:extLst>
              <a:ext uri="{FF2B5EF4-FFF2-40B4-BE49-F238E27FC236}">
                <a16:creationId xmlns:a16="http://schemas.microsoft.com/office/drawing/2014/main" id="{B8DBDA5D-8A75-F43E-9965-80500CCE3220}"/>
              </a:ext>
            </a:extLst>
          </p:cNvPr>
          <p:cNvPicPr>
            <a:picLocks noChangeAspect="1"/>
          </p:cNvPicPr>
          <p:nvPr/>
        </p:nvPicPr>
        <p:blipFill>
          <a:blip r:embed="rId4"/>
          <a:srcRect/>
          <a:stretch/>
        </p:blipFill>
        <p:spPr>
          <a:xfrm>
            <a:off x="1574516" y="410087"/>
            <a:ext cx="2789111" cy="5762275"/>
          </a:xfrm>
          <a:prstGeom prst="rect">
            <a:avLst/>
          </a:prstGeom>
          <a:ln w="57150">
            <a:solidFill>
              <a:srgbClr val="047954"/>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37" name="Google Shape;13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38" name="Google Shape;138;p4"/>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r>
              <a:rPr lang="en-US" sz="6600" b="1" dirty="0">
                <a:solidFill>
                  <a:srgbClr val="0D0D0D"/>
                </a:solidFill>
              </a:rPr>
              <a:t>OUR TOOLS :</a:t>
            </a:r>
            <a:endParaRPr sz="6600" b="1" i="0" u="none" strike="noStrike" cap="none" dirty="0">
              <a:solidFill>
                <a:srgbClr val="0D0D0D"/>
              </a:solidFill>
              <a:latin typeface="Arial"/>
              <a:ea typeface="Arial"/>
              <a:cs typeface="Arial"/>
              <a:sym typeface="Arial"/>
            </a:endParaRPr>
          </a:p>
        </p:txBody>
      </p:sp>
      <p:pic>
        <p:nvPicPr>
          <p:cNvPr id="140" name="Google Shape;140;p4"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pic>
        <p:nvPicPr>
          <p:cNvPr id="3" name="Picture 2" descr="A green square with a white x on it&#10;&#10;AI-generated content may be incorrect.">
            <a:extLst>
              <a:ext uri="{FF2B5EF4-FFF2-40B4-BE49-F238E27FC236}">
                <a16:creationId xmlns:a16="http://schemas.microsoft.com/office/drawing/2014/main" id="{568AFC48-E366-CFCF-280E-2E57B1230DC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3878" y="2739346"/>
            <a:ext cx="1468134" cy="1379308"/>
          </a:xfrm>
          <a:prstGeom prst="rect">
            <a:avLst/>
          </a:prstGeom>
        </p:spPr>
      </p:pic>
      <p:pic>
        <p:nvPicPr>
          <p:cNvPr id="6" name="Picture 5" descr="A logo of a dolphin&#10;&#10;AI-generated content may be incorrect.">
            <a:extLst>
              <a:ext uri="{FF2B5EF4-FFF2-40B4-BE49-F238E27FC236}">
                <a16:creationId xmlns:a16="http://schemas.microsoft.com/office/drawing/2014/main" id="{6EC22AA1-BA0D-9000-C0CE-5666443DB14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846285" y="2965581"/>
            <a:ext cx="1210461" cy="1210461"/>
          </a:xfrm>
          <a:prstGeom prst="rect">
            <a:avLst/>
          </a:prstGeom>
        </p:spPr>
      </p:pic>
      <p:pic>
        <p:nvPicPr>
          <p:cNvPr id="9" name="Picture 8" descr="A blue and yellow snake logo&#10;&#10;AI-generated content may be incorrect.">
            <a:extLst>
              <a:ext uri="{FF2B5EF4-FFF2-40B4-BE49-F238E27FC236}">
                <a16:creationId xmlns:a16="http://schemas.microsoft.com/office/drawing/2014/main" id="{E16B5A8B-70CF-61F8-86A0-979C00E7AF4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555099" y="2814930"/>
            <a:ext cx="2572836" cy="1651018"/>
          </a:xfrm>
          <a:prstGeom prst="rect">
            <a:avLst/>
          </a:prstGeom>
        </p:spPr>
      </p:pic>
      <p:pic>
        <p:nvPicPr>
          <p:cNvPr id="1026" name="Picture 2" descr="Power BI Logo">
            <a:extLst>
              <a:ext uri="{FF2B5EF4-FFF2-40B4-BE49-F238E27FC236}">
                <a16:creationId xmlns:a16="http://schemas.microsoft.com/office/drawing/2014/main" id="{3CAF2964-B7C2-4D1F-1355-0D51C8D145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1183" y="2477288"/>
            <a:ext cx="3184611" cy="1791344"/>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4" descr="Tableau Software Vector Logo - Download Free SVG Icon ...">
            <a:extLst>
              <a:ext uri="{FF2B5EF4-FFF2-40B4-BE49-F238E27FC236}">
                <a16:creationId xmlns:a16="http://schemas.microsoft.com/office/drawing/2014/main" id="{E84E7246-BAF6-725D-335D-64BCB666CE27}"/>
              </a:ext>
            </a:extLst>
          </p:cNvPr>
          <p:cNvSpPr>
            <a:spLocks noChangeAspect="1" noChangeArrowheads="1"/>
          </p:cNvSpPr>
          <p:nvPr/>
        </p:nvSpPr>
        <p:spPr bwMode="auto">
          <a:xfrm>
            <a:off x="5943600" y="1371600"/>
            <a:ext cx="2209800" cy="2209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2" name="Connector: Curved 11">
            <a:extLst>
              <a:ext uri="{FF2B5EF4-FFF2-40B4-BE49-F238E27FC236}">
                <a16:creationId xmlns:a16="http://schemas.microsoft.com/office/drawing/2014/main" id="{8937F31E-AAA6-2079-F5FE-9A6A3CF9E1FB}"/>
              </a:ext>
            </a:extLst>
          </p:cNvPr>
          <p:cNvCxnSpPr>
            <a:cxnSpLocks/>
          </p:cNvCxnSpPr>
          <p:nvPr/>
        </p:nvCxnSpPr>
        <p:spPr>
          <a:xfrm>
            <a:off x="3968021" y="4361222"/>
            <a:ext cx="943857" cy="751060"/>
          </a:xfrm>
          <a:prstGeom prst="curvedConnector3">
            <a:avLst>
              <a:gd name="adj1" fmla="val 137350"/>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Curved 12">
            <a:extLst>
              <a:ext uri="{FF2B5EF4-FFF2-40B4-BE49-F238E27FC236}">
                <a16:creationId xmlns:a16="http://schemas.microsoft.com/office/drawing/2014/main" id="{5CF6D131-B111-FBDE-67E9-161277AF3AE0}"/>
              </a:ext>
            </a:extLst>
          </p:cNvPr>
          <p:cNvCxnSpPr>
            <a:cxnSpLocks/>
          </p:cNvCxnSpPr>
          <p:nvPr/>
        </p:nvCxnSpPr>
        <p:spPr>
          <a:xfrm rot="16200000" flipH="1">
            <a:off x="587359" y="4379106"/>
            <a:ext cx="751060" cy="530115"/>
          </a:xfrm>
          <a:prstGeom prst="curvedConnector3">
            <a:avLst>
              <a:gd name="adj1" fmla="val 9790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7C25E360-2C6F-7BA4-BBB6-1EBA739DB17B}"/>
              </a:ext>
            </a:extLst>
          </p:cNvPr>
          <p:cNvCxnSpPr>
            <a:cxnSpLocks/>
          </p:cNvCxnSpPr>
          <p:nvPr/>
        </p:nvCxnSpPr>
        <p:spPr>
          <a:xfrm rot="16200000" flipH="1">
            <a:off x="6489711" y="4427008"/>
            <a:ext cx="580511" cy="33927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or: Curved 14">
            <a:extLst>
              <a:ext uri="{FF2B5EF4-FFF2-40B4-BE49-F238E27FC236}">
                <a16:creationId xmlns:a16="http://schemas.microsoft.com/office/drawing/2014/main" id="{974247D9-C5EC-32E4-57DD-D09D39D28E2C}"/>
              </a:ext>
            </a:extLst>
          </p:cNvPr>
          <p:cNvCxnSpPr>
            <a:cxnSpLocks/>
          </p:cNvCxnSpPr>
          <p:nvPr/>
        </p:nvCxnSpPr>
        <p:spPr>
          <a:xfrm rot="10800000" flipV="1">
            <a:off x="8959574" y="4342616"/>
            <a:ext cx="984814" cy="745263"/>
          </a:xfrm>
          <a:prstGeom prst="curvedConnector3">
            <a:avLst>
              <a:gd name="adj1" fmla="val 138284"/>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3AB67BF3-F753-8226-562A-3606D2BBD47D}"/>
              </a:ext>
            </a:extLst>
          </p:cNvPr>
          <p:cNvSpPr txBox="1"/>
          <p:nvPr/>
        </p:nvSpPr>
        <p:spPr>
          <a:xfrm>
            <a:off x="3390963" y="4707322"/>
            <a:ext cx="2979924" cy="523220"/>
          </a:xfrm>
          <a:prstGeom prst="rect">
            <a:avLst/>
          </a:prstGeom>
          <a:noFill/>
        </p:spPr>
        <p:txBody>
          <a:bodyPr wrap="square" rtlCol="0">
            <a:spAutoFit/>
          </a:bodyPr>
          <a:lstStyle/>
          <a:p>
            <a:r>
              <a:rPr lang="en-US" sz="2800" dirty="0">
                <a:solidFill>
                  <a:schemeClr val="accent5">
                    <a:lumMod val="75000"/>
                  </a:schemeClr>
                </a:solidFill>
                <a:latin typeface="Berlin Sans FB Demi" panose="020E0802020502020306" pitchFamily="34" charset="0"/>
                <a:cs typeface="Dreaming Outloud Script Pro" panose="03050502040304050704" pitchFamily="66" charset="0"/>
              </a:rPr>
              <a:t>MY SQL</a:t>
            </a:r>
          </a:p>
        </p:txBody>
      </p:sp>
      <p:sp>
        <p:nvSpPr>
          <p:cNvPr id="51" name="TextBox 50">
            <a:extLst>
              <a:ext uri="{FF2B5EF4-FFF2-40B4-BE49-F238E27FC236}">
                <a16:creationId xmlns:a16="http://schemas.microsoft.com/office/drawing/2014/main" id="{519D0E50-BD8B-740D-D5CE-2C33D5063AA3}"/>
              </a:ext>
            </a:extLst>
          </p:cNvPr>
          <p:cNvSpPr txBox="1"/>
          <p:nvPr/>
        </p:nvSpPr>
        <p:spPr>
          <a:xfrm>
            <a:off x="1227945" y="4625290"/>
            <a:ext cx="2979924" cy="523220"/>
          </a:xfrm>
          <a:prstGeom prst="rect">
            <a:avLst/>
          </a:prstGeom>
          <a:noFill/>
        </p:spPr>
        <p:txBody>
          <a:bodyPr wrap="square" rtlCol="0">
            <a:spAutoFit/>
          </a:bodyPr>
          <a:lstStyle/>
          <a:p>
            <a:r>
              <a:rPr lang="en-US" sz="2800" dirty="0">
                <a:solidFill>
                  <a:schemeClr val="accent6">
                    <a:lumMod val="50000"/>
                  </a:schemeClr>
                </a:solidFill>
                <a:latin typeface="Berlin Sans FB Demi" panose="020E0802020502020306" pitchFamily="34" charset="0"/>
                <a:cs typeface="Dreaming Outloud Script Pro" panose="03050502040304050704" pitchFamily="66" charset="0"/>
              </a:rPr>
              <a:t>EXCEL</a:t>
            </a:r>
          </a:p>
        </p:txBody>
      </p:sp>
      <p:sp>
        <p:nvSpPr>
          <p:cNvPr id="52" name="TextBox 51">
            <a:extLst>
              <a:ext uri="{FF2B5EF4-FFF2-40B4-BE49-F238E27FC236}">
                <a16:creationId xmlns:a16="http://schemas.microsoft.com/office/drawing/2014/main" id="{B6C42803-C2FA-CC2A-8661-981A5096D7CC}"/>
              </a:ext>
            </a:extLst>
          </p:cNvPr>
          <p:cNvSpPr txBox="1"/>
          <p:nvPr/>
        </p:nvSpPr>
        <p:spPr>
          <a:xfrm>
            <a:off x="9216879" y="4826270"/>
            <a:ext cx="2979924" cy="523220"/>
          </a:xfrm>
          <a:prstGeom prst="rect">
            <a:avLst/>
          </a:prstGeom>
          <a:noFill/>
        </p:spPr>
        <p:txBody>
          <a:bodyPr wrap="square" rtlCol="0">
            <a:spAutoFit/>
          </a:bodyPr>
          <a:lstStyle/>
          <a:p>
            <a:r>
              <a:rPr lang="en-US" sz="2800" dirty="0">
                <a:solidFill>
                  <a:schemeClr val="accent2">
                    <a:lumMod val="75000"/>
                  </a:schemeClr>
                </a:solidFill>
                <a:latin typeface="Berlin Sans FB Demi" panose="020E0802020502020306" pitchFamily="34" charset="0"/>
                <a:cs typeface="Dreaming Outloud Script Pro" panose="03050502040304050704" pitchFamily="66" charset="0"/>
              </a:rPr>
              <a:t>Power bi</a:t>
            </a:r>
          </a:p>
        </p:txBody>
      </p:sp>
      <p:sp>
        <p:nvSpPr>
          <p:cNvPr id="53" name="TextBox 52">
            <a:extLst>
              <a:ext uri="{FF2B5EF4-FFF2-40B4-BE49-F238E27FC236}">
                <a16:creationId xmlns:a16="http://schemas.microsoft.com/office/drawing/2014/main" id="{D7EFBB91-5B12-5EF2-141F-E96876FDAC6B}"/>
              </a:ext>
            </a:extLst>
          </p:cNvPr>
          <p:cNvSpPr txBox="1"/>
          <p:nvPr/>
        </p:nvSpPr>
        <p:spPr>
          <a:xfrm>
            <a:off x="6016869" y="4925084"/>
            <a:ext cx="2979924" cy="523220"/>
          </a:xfrm>
          <a:prstGeom prst="rect">
            <a:avLst/>
          </a:prstGeom>
          <a:noFill/>
        </p:spPr>
        <p:txBody>
          <a:bodyPr wrap="square" rtlCol="0">
            <a:spAutoFit/>
          </a:bodyPr>
          <a:lstStyle/>
          <a:p>
            <a:r>
              <a:rPr lang="en-US" sz="2800" dirty="0">
                <a:solidFill>
                  <a:schemeClr val="accent1">
                    <a:lumMod val="50000"/>
                  </a:schemeClr>
                </a:solidFill>
                <a:latin typeface="Berlin Sans FB Demi" panose="020E0802020502020306" pitchFamily="34" charset="0"/>
                <a:cs typeface="Dreaming Outloud Script Pro" panose="03050502040304050704" pitchFamily="66" charset="0"/>
              </a:rPr>
              <a:t>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48" name="Google Shape;148;p5"/>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93BB6AE4-75EF-0B5F-E23D-6C6F614BAD74}"/>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16F6FBFB-A79F-295B-CBE0-4BCDA143A909}"/>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D4C4ADF6-B6B2-C4F9-C4CA-B6860C105B1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5" name="TextBox 4">
            <a:extLst>
              <a:ext uri="{FF2B5EF4-FFF2-40B4-BE49-F238E27FC236}">
                <a16:creationId xmlns:a16="http://schemas.microsoft.com/office/drawing/2014/main" id="{94669C9F-1FAF-0A63-43F0-1ECBBFA0D54C}"/>
              </a:ext>
            </a:extLst>
          </p:cNvPr>
          <p:cNvSpPr txBox="1"/>
          <p:nvPr/>
        </p:nvSpPr>
        <p:spPr>
          <a:xfrm>
            <a:off x="323665" y="1844302"/>
            <a:ext cx="5426439" cy="523220"/>
          </a:xfrm>
          <a:prstGeom prst="rect">
            <a:avLst/>
          </a:prstGeom>
          <a:noFill/>
        </p:spPr>
        <p:txBody>
          <a:bodyPr wrap="square" rtlCol="0">
            <a:spAutoFit/>
          </a:bodyPr>
          <a:lstStyle/>
          <a:p>
            <a:r>
              <a:rPr lang="en-US" sz="2800" b="1" dirty="0">
                <a:solidFill>
                  <a:schemeClr val="accent6">
                    <a:lumMod val="50000"/>
                  </a:schemeClr>
                </a:solidFill>
              </a:rPr>
              <a:t>Cleaning :</a:t>
            </a:r>
          </a:p>
        </p:txBody>
      </p:sp>
      <p:pic>
        <p:nvPicPr>
          <p:cNvPr id="11" name="Picture 10">
            <a:extLst>
              <a:ext uri="{FF2B5EF4-FFF2-40B4-BE49-F238E27FC236}">
                <a16:creationId xmlns:a16="http://schemas.microsoft.com/office/drawing/2014/main" id="{07C05FF3-C9BE-7F51-DD18-3912AA885020}"/>
              </a:ext>
            </a:extLst>
          </p:cNvPr>
          <p:cNvPicPr>
            <a:picLocks noChangeAspect="1"/>
          </p:cNvPicPr>
          <p:nvPr/>
        </p:nvPicPr>
        <p:blipFill>
          <a:blip r:embed="rId6"/>
          <a:stretch>
            <a:fillRect/>
          </a:stretch>
        </p:blipFill>
        <p:spPr>
          <a:xfrm>
            <a:off x="6276380" y="1519033"/>
            <a:ext cx="5591955" cy="4020111"/>
          </a:xfrm>
          <a:prstGeom prst="rect">
            <a:avLst/>
          </a:prstGeom>
        </p:spPr>
      </p:pic>
      <p:sp>
        <p:nvSpPr>
          <p:cNvPr id="12" name="TextBox 11">
            <a:extLst>
              <a:ext uri="{FF2B5EF4-FFF2-40B4-BE49-F238E27FC236}">
                <a16:creationId xmlns:a16="http://schemas.microsoft.com/office/drawing/2014/main" id="{CA2B7874-1CAE-109C-DB7E-A8CE09F0EBC8}"/>
              </a:ext>
            </a:extLst>
          </p:cNvPr>
          <p:cNvSpPr txBox="1"/>
          <p:nvPr/>
        </p:nvSpPr>
        <p:spPr>
          <a:xfrm>
            <a:off x="323665" y="2653259"/>
            <a:ext cx="5057804" cy="1600438"/>
          </a:xfrm>
          <a:prstGeom prst="rect">
            <a:avLst/>
          </a:prstGeom>
          <a:noFill/>
        </p:spPr>
        <p:txBody>
          <a:bodyPr wrap="square" rtlCol="0">
            <a:spAutoFit/>
          </a:bodyPr>
          <a:lstStyle/>
          <a:p>
            <a:r>
              <a:rPr lang="en-US" dirty="0"/>
              <a:t>The data was exceptionally clean, meaning it was free from common issues such as missing values, inconsistencies, or formatting errors that often require preprocessing. Additionally, there were no duplicate entries, which ensured the integrity and reliability of the dataset. When I utilized the pivot query to explore and summarize the data, I found that it was already well-structured and organized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7DE701F8-1339-9EE6-A5F5-3A67D238AFB0}"/>
            </a:ext>
          </a:extLst>
        </p:cNvPr>
        <p:cNvGrpSpPr/>
        <p:nvPr/>
      </p:nvGrpSpPr>
      <p:grpSpPr>
        <a:xfrm>
          <a:off x="0" y="0"/>
          <a:ext cx="0" cy="0"/>
          <a:chOff x="0" y="0"/>
          <a:chExt cx="0" cy="0"/>
        </a:xfrm>
      </p:grpSpPr>
      <p:sp>
        <p:nvSpPr>
          <p:cNvPr id="146" name="Google Shape;146;p5">
            <a:extLst>
              <a:ext uri="{FF2B5EF4-FFF2-40B4-BE49-F238E27FC236}">
                <a16:creationId xmlns:a16="http://schemas.microsoft.com/office/drawing/2014/main" id="{7DAC57DD-69C2-2C7F-F978-9AF0C416FBD4}"/>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47" name="Google Shape;147;p5">
            <a:extLst>
              <a:ext uri="{FF2B5EF4-FFF2-40B4-BE49-F238E27FC236}">
                <a16:creationId xmlns:a16="http://schemas.microsoft.com/office/drawing/2014/main" id="{C093F2E2-891B-4051-B3DF-13D8251B231F}"/>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48" name="Google Shape;148;p5">
            <a:extLst>
              <a:ext uri="{FF2B5EF4-FFF2-40B4-BE49-F238E27FC236}">
                <a16:creationId xmlns:a16="http://schemas.microsoft.com/office/drawing/2014/main" id="{12F680C8-7229-42E3-5820-46A1C782335F}"/>
              </a:ext>
            </a:extLst>
          </p:cNvPr>
          <p:cNvSpPr txBox="1"/>
          <p:nvPr/>
        </p:nvSpPr>
        <p:spPr>
          <a:xfrm>
            <a:off x="323665" y="1347629"/>
            <a:ext cx="3111685" cy="365125"/>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rgbClr val="FF0000"/>
              </a:buClr>
              <a:buSzPct val="100000"/>
              <a:buFont typeface="Arial"/>
              <a:buNone/>
            </a:pPr>
            <a:endParaRPr dirty="0"/>
          </a:p>
        </p:txBody>
      </p:sp>
      <p:pic>
        <p:nvPicPr>
          <p:cNvPr id="155" name="Google Shape;155;p5" title="download.png">
            <a:extLst>
              <a:ext uri="{FF2B5EF4-FFF2-40B4-BE49-F238E27FC236}">
                <a16:creationId xmlns:a16="http://schemas.microsoft.com/office/drawing/2014/main" id="{A9933BC6-0A00-ABBE-950E-7B7C0877EA8B}"/>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
        <p:nvSpPr>
          <p:cNvPr id="2" name="Google Shape;138;p4">
            <a:extLst>
              <a:ext uri="{FF2B5EF4-FFF2-40B4-BE49-F238E27FC236}">
                <a16:creationId xmlns:a16="http://schemas.microsoft.com/office/drawing/2014/main" id="{B3054950-5FC2-E1D3-104C-17CB4B20BB78}"/>
              </a:ext>
            </a:extLst>
          </p:cNvPr>
          <p:cNvSpPr txBox="1"/>
          <p:nvPr/>
        </p:nvSpPr>
        <p:spPr>
          <a:xfrm>
            <a:off x="604977" y="1336471"/>
            <a:ext cx="10515600" cy="3651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D0D0D"/>
              </a:buClr>
              <a:buSzPts val="2400"/>
              <a:buFont typeface="Arial"/>
              <a:buNone/>
            </a:pPr>
            <a:endParaRPr sz="6600" b="1" i="0" u="none" strike="noStrike" cap="none" dirty="0">
              <a:solidFill>
                <a:srgbClr val="0D0D0D"/>
              </a:solidFill>
              <a:latin typeface="Arial"/>
              <a:ea typeface="Arial"/>
              <a:cs typeface="Arial"/>
              <a:sym typeface="Arial"/>
            </a:endParaRPr>
          </a:p>
        </p:txBody>
      </p:sp>
      <p:sp>
        <p:nvSpPr>
          <p:cNvPr id="3" name="TextBox 2">
            <a:extLst>
              <a:ext uri="{FF2B5EF4-FFF2-40B4-BE49-F238E27FC236}">
                <a16:creationId xmlns:a16="http://schemas.microsoft.com/office/drawing/2014/main" id="{EEF52CC2-0FB2-694F-4FA8-1967AD5269B1}"/>
              </a:ext>
            </a:extLst>
          </p:cNvPr>
          <p:cNvSpPr txBox="1"/>
          <p:nvPr/>
        </p:nvSpPr>
        <p:spPr>
          <a:xfrm>
            <a:off x="2472129" y="824409"/>
            <a:ext cx="3111684" cy="769441"/>
          </a:xfrm>
          <a:prstGeom prst="rect">
            <a:avLst/>
          </a:prstGeom>
          <a:noFill/>
        </p:spPr>
        <p:txBody>
          <a:bodyPr wrap="square" rtlCol="0">
            <a:spAutoFit/>
          </a:bodyPr>
          <a:lstStyle/>
          <a:p>
            <a:r>
              <a:rPr lang="en-US" sz="4400" dirty="0">
                <a:solidFill>
                  <a:schemeClr val="accent6">
                    <a:lumMod val="50000"/>
                  </a:schemeClr>
                </a:solidFill>
                <a:latin typeface="Berlin Sans FB Demi" panose="020E0802020502020306" pitchFamily="34" charset="0"/>
                <a:cs typeface="Dreaming Outloud Script Pro" panose="03050502040304050704" pitchFamily="66" charset="0"/>
              </a:rPr>
              <a:t>EXCEL :</a:t>
            </a:r>
          </a:p>
        </p:txBody>
      </p:sp>
      <p:pic>
        <p:nvPicPr>
          <p:cNvPr id="4" name="Picture 3" descr="A green square with a white x on it&#10;&#10;AI-generated content may be incorrect.">
            <a:extLst>
              <a:ext uri="{FF2B5EF4-FFF2-40B4-BE49-F238E27FC236}">
                <a16:creationId xmlns:a16="http://schemas.microsoft.com/office/drawing/2014/main" id="{16C41225-1154-A57F-342F-EAE57C74CB3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32772" y="813251"/>
            <a:ext cx="739357" cy="694624"/>
          </a:xfrm>
          <a:prstGeom prst="rect">
            <a:avLst/>
          </a:prstGeom>
        </p:spPr>
      </p:pic>
      <p:sp>
        <p:nvSpPr>
          <p:cNvPr id="7" name="TextBox 6">
            <a:extLst>
              <a:ext uri="{FF2B5EF4-FFF2-40B4-BE49-F238E27FC236}">
                <a16:creationId xmlns:a16="http://schemas.microsoft.com/office/drawing/2014/main" id="{D9CF7796-029F-35AC-32A2-03D02514EF56}"/>
              </a:ext>
            </a:extLst>
          </p:cNvPr>
          <p:cNvSpPr txBox="1"/>
          <p:nvPr/>
        </p:nvSpPr>
        <p:spPr>
          <a:xfrm>
            <a:off x="323665" y="1844302"/>
            <a:ext cx="5426439" cy="523220"/>
          </a:xfrm>
          <a:prstGeom prst="rect">
            <a:avLst/>
          </a:prstGeom>
          <a:noFill/>
        </p:spPr>
        <p:txBody>
          <a:bodyPr wrap="square" rtlCol="0">
            <a:spAutoFit/>
          </a:bodyPr>
          <a:lstStyle/>
          <a:p>
            <a:r>
              <a:rPr lang="en-US" sz="2800" b="1" dirty="0">
                <a:solidFill>
                  <a:schemeClr val="accent6">
                    <a:lumMod val="50000"/>
                  </a:schemeClr>
                </a:solidFill>
              </a:rPr>
              <a:t>Preprocessing :</a:t>
            </a:r>
          </a:p>
        </p:txBody>
      </p:sp>
      <p:pic>
        <p:nvPicPr>
          <p:cNvPr id="9" name="Picture 8">
            <a:extLst>
              <a:ext uri="{FF2B5EF4-FFF2-40B4-BE49-F238E27FC236}">
                <a16:creationId xmlns:a16="http://schemas.microsoft.com/office/drawing/2014/main" id="{38860688-8049-461F-7C3F-D1AA218493F5}"/>
              </a:ext>
            </a:extLst>
          </p:cNvPr>
          <p:cNvPicPr>
            <a:picLocks noChangeAspect="1"/>
          </p:cNvPicPr>
          <p:nvPr/>
        </p:nvPicPr>
        <p:blipFill>
          <a:blip r:embed="rId6"/>
          <a:stretch>
            <a:fillRect/>
          </a:stretch>
        </p:blipFill>
        <p:spPr>
          <a:xfrm>
            <a:off x="8230411" y="1507875"/>
            <a:ext cx="3503577" cy="2926076"/>
          </a:xfrm>
          <a:prstGeom prst="rect">
            <a:avLst/>
          </a:prstGeom>
        </p:spPr>
      </p:pic>
      <p:sp>
        <p:nvSpPr>
          <p:cNvPr id="10" name="TextBox 9">
            <a:extLst>
              <a:ext uri="{FF2B5EF4-FFF2-40B4-BE49-F238E27FC236}">
                <a16:creationId xmlns:a16="http://schemas.microsoft.com/office/drawing/2014/main" id="{3A53551E-CB15-AD52-C27F-83EA28DCD1E2}"/>
              </a:ext>
            </a:extLst>
          </p:cNvPr>
          <p:cNvSpPr txBox="1"/>
          <p:nvPr/>
        </p:nvSpPr>
        <p:spPr>
          <a:xfrm>
            <a:off x="458012" y="2474528"/>
            <a:ext cx="6680243" cy="3323987"/>
          </a:xfrm>
          <a:prstGeom prst="rect">
            <a:avLst/>
          </a:prstGeom>
          <a:noFill/>
        </p:spPr>
        <p:txBody>
          <a:bodyPr wrap="square" rtlCol="0">
            <a:spAutoFit/>
          </a:bodyPr>
          <a:lstStyle/>
          <a:p>
            <a:r>
              <a:rPr lang="en-US" dirty="0"/>
              <a:t>enhanced the dataset by adding two new columns to provide deeper insights:</a:t>
            </a:r>
          </a:p>
          <a:p>
            <a:endParaRPr lang="en-US" dirty="0"/>
          </a:p>
          <a:p>
            <a:r>
              <a:rPr lang="en-US" dirty="0"/>
              <a:t>1- Conversion Rate: </a:t>
            </a:r>
          </a:p>
          <a:p>
            <a:r>
              <a:rPr lang="en-US" dirty="0"/>
              <a:t>The formula used is =[@Conversions] /[@Clicks]</a:t>
            </a:r>
          </a:p>
          <a:p>
            <a:r>
              <a:rPr lang="en-US" dirty="0"/>
              <a:t>This allowed me to express the conversion efficiency as a percentage</a:t>
            </a:r>
          </a:p>
          <a:p>
            <a:r>
              <a:rPr lang="en-US" dirty="0"/>
              <a:t>2-Cost per Conversion: </a:t>
            </a:r>
          </a:p>
          <a:p>
            <a:r>
              <a:rPr lang="en-US" dirty="0"/>
              <a:t>The formula for this metric is =[@Budget] / [@Conversions]</a:t>
            </a:r>
          </a:p>
          <a:p>
            <a:r>
              <a:rPr lang="en-US" dirty="0"/>
              <a:t>] This metric helped in assessing the financial performance of the conversion process</a:t>
            </a:r>
          </a:p>
          <a:p>
            <a:endParaRPr lang="en-US" dirty="0"/>
          </a:p>
          <a:p>
            <a:r>
              <a:rPr lang="en-US" dirty="0"/>
              <a:t>.Additionally, I refined the formatting of the dataset’s columns to improve clarity. For example, I formatted the Revenue column to include a dollar sign (e.g., $1,234.56) for clear financial representation. The Conversion Rate column was formatted to display as a percentage (e.g., 25.00%) to align with standard reporting practices. </a:t>
            </a:r>
          </a:p>
        </p:txBody>
      </p:sp>
    </p:spTree>
    <p:extLst>
      <p:ext uri="{BB962C8B-B14F-4D97-AF65-F5344CB8AC3E}">
        <p14:creationId xmlns:p14="http://schemas.microsoft.com/office/powerpoint/2010/main" val="4054511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2988</Words>
  <Application>Microsoft Office PowerPoint</Application>
  <PresentationFormat>Widescreen</PresentationFormat>
  <Paragraphs>433</Paragraphs>
  <Slides>47</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ADLaM Display</vt:lpstr>
      <vt:lpstr>Aptos</vt:lpstr>
      <vt:lpstr>Aptos Display</vt:lpstr>
      <vt:lpstr>Arial</vt:lpstr>
      <vt:lpstr>Berlin Sans FB Demi</vt:lpstr>
      <vt:lpstr>Calibri</vt:lpstr>
      <vt:lpstr>Courier New</vt:lpstr>
      <vt:lpstr>Dreaming Outloud Script Pro</vt:lpstr>
      <vt:lpstr>Gill Sans Ultra Bold</vt:lpstr>
      <vt:lpstr>Roboto</vt:lpstr>
      <vt:lpstr>Wingdings</vt:lpstr>
      <vt:lpstr>YAFdJvSyp_k 2</vt:lpstr>
      <vt:lpstr>Office Theme</vt:lpstr>
      <vt:lpstr>PowerPoint Presentation</vt:lpstr>
      <vt:lpstr>PowerPoint Presentation</vt:lpstr>
      <vt:lpstr>PowerPoint Presentation</vt:lpstr>
      <vt:lpstr>Project Wireframe and Design</vt:lpstr>
      <vt:lpstr>Who is our target audience?</vt:lpstr>
      <vt:lpstr>Structure of 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NOT DONE YET</vt:lpstr>
      <vt:lpstr>PowerPoint Presentation</vt:lpstr>
      <vt:lpstr>Project Team + Roles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Malak</dc:creator>
  <cp:lastModifiedBy>Malak</cp:lastModifiedBy>
  <cp:revision>2</cp:revision>
  <dcterms:created xsi:type="dcterms:W3CDTF">2025-05-17T12:00:49Z</dcterms:created>
  <dcterms:modified xsi:type="dcterms:W3CDTF">2025-05-17T16:43:17Z</dcterms:modified>
</cp:coreProperties>
</file>